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2"/>
    <p:sldMasterId id="2147483684" r:id="rId3"/>
    <p:sldMasterId id="2147483708" r:id="rId4"/>
    <p:sldMasterId id="2147483720" r:id="rId5"/>
  </p:sldMasterIdLst>
  <p:notesMasterIdLst>
    <p:notesMasterId r:id="rId42"/>
  </p:notesMasterIdLst>
  <p:sldIdLst>
    <p:sldId id="256" r:id="rId6"/>
    <p:sldId id="391" r:id="rId7"/>
    <p:sldId id="395" r:id="rId8"/>
    <p:sldId id="261" r:id="rId9"/>
    <p:sldId id="311" r:id="rId10"/>
    <p:sldId id="323" r:id="rId11"/>
    <p:sldId id="322" r:id="rId12"/>
    <p:sldId id="373" r:id="rId13"/>
    <p:sldId id="342" r:id="rId14"/>
    <p:sldId id="374" r:id="rId15"/>
    <p:sldId id="388" r:id="rId16"/>
    <p:sldId id="389" r:id="rId17"/>
    <p:sldId id="335" r:id="rId18"/>
    <p:sldId id="341" r:id="rId19"/>
    <p:sldId id="343" r:id="rId20"/>
    <p:sldId id="378" r:id="rId21"/>
    <p:sldId id="375" r:id="rId22"/>
    <p:sldId id="350" r:id="rId23"/>
    <p:sldId id="377" r:id="rId24"/>
    <p:sldId id="390" r:id="rId25"/>
    <p:sldId id="387" r:id="rId26"/>
    <p:sldId id="379" r:id="rId27"/>
    <p:sldId id="380" r:id="rId28"/>
    <p:sldId id="381" r:id="rId29"/>
    <p:sldId id="393" r:id="rId30"/>
    <p:sldId id="394" r:id="rId31"/>
    <p:sldId id="382" r:id="rId32"/>
    <p:sldId id="383" r:id="rId33"/>
    <p:sldId id="386" r:id="rId34"/>
    <p:sldId id="396" r:id="rId35"/>
    <p:sldId id="368" r:id="rId36"/>
    <p:sldId id="385" r:id="rId37"/>
    <p:sldId id="371" r:id="rId38"/>
    <p:sldId id="363" r:id="rId39"/>
    <p:sldId id="384" r:id="rId40"/>
    <p:sldId id="372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144">
          <p15:clr>
            <a:srgbClr val="A4A3A4"/>
          </p15:clr>
        </p15:guide>
        <p15:guide id="4" pos="561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498B"/>
    <a:srgbClr val="1F38B3"/>
    <a:srgbClr val="0C4C92"/>
    <a:srgbClr val="053399"/>
    <a:srgbClr val="052899"/>
    <a:srgbClr val="2404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660"/>
  </p:normalViewPr>
  <p:slideViewPr>
    <p:cSldViewPr showGuides="1">
      <p:cViewPr varScale="1">
        <p:scale>
          <a:sx n="87" d="100"/>
          <a:sy n="87" d="100"/>
        </p:scale>
        <p:origin x="1358" y="67"/>
      </p:cViewPr>
      <p:guideLst>
        <p:guide orient="horz" pos="2160"/>
        <p:guide pos="2880"/>
        <p:guide pos="144"/>
        <p:guide pos="561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88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2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4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3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1B611A-57C4-4AFB-BDDD-AC472CF6A91C}" type="datetimeFigureOut">
              <a:rPr lang="en-US" smtClean="0"/>
              <a:t>4/7/2016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C1E528-E55E-4E69-A03D-DD0D45B0B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18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1E528-E55E-4E69-A03D-DD0D45B0B9B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608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1E528-E55E-4E69-A03D-DD0D45B0B9B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018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otes Placeholder 4"/>
          <p:cNvSpPr>
            <a:spLocks noGrp="1"/>
          </p:cNvSpPr>
          <p:nvPr>
            <p:ph type="body" idx="1"/>
          </p:nvPr>
        </p:nvSpPr>
        <p:spPr/>
        <p:txBody>
          <a:bodyPr numCol="2" spcCol="182880">
            <a:noAutofit/>
          </a:bodyPr>
          <a:lstStyle/>
          <a:p>
            <a:endParaRPr lang="pl-PL" sz="1200" dirty="0"/>
          </a:p>
        </p:txBody>
      </p:sp>
      <p:sp>
        <p:nvSpPr>
          <p:cNvPr id="7" name="Slide Image Placeholder 6"/>
          <p:cNvSpPr>
            <a:spLocks noGrp="1" noRot="1" noChangeAspect="1"/>
          </p:cNvSpPr>
          <p:nvPr>
            <p:ph type="sldImg"/>
          </p:nvPr>
        </p:nvSpPr>
        <p:spPr>
          <a:xfrm>
            <a:off x="539750" y="503238"/>
            <a:ext cx="3143250" cy="2359025"/>
          </a:xfrm>
        </p:spPr>
      </p:sp>
    </p:spTree>
    <p:extLst>
      <p:ext uri="{BB962C8B-B14F-4D97-AF65-F5344CB8AC3E}">
        <p14:creationId xmlns:p14="http://schemas.microsoft.com/office/powerpoint/2010/main" val="3732356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1"/>
          <p:cNvGrpSpPr/>
          <p:nvPr/>
        </p:nvGrpSpPr>
        <p:grpSpPr>
          <a:xfrm>
            <a:off x="0" y="0"/>
            <a:ext cx="9144000" cy="6400800"/>
            <a:chOff x="0" y="0"/>
            <a:chExt cx="9144000" cy="6400800"/>
          </a:xfrm>
        </p:grpSpPr>
        <p:sp>
          <p:nvSpPr>
            <p:cNvPr id="16" name="Rectangle 15"/>
            <p:cNvSpPr/>
            <p:nvPr/>
          </p:nvSpPr>
          <p:spPr>
            <a:xfrm>
              <a:off x="1828800" y="4572000"/>
              <a:ext cx="6858000" cy="1828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0" y="0"/>
              <a:ext cx="9144000" cy="6400800"/>
              <a:chOff x="0" y="0"/>
              <a:chExt cx="9144000" cy="6400800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0" y="0"/>
                <a:ext cx="1828800" cy="64008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0" y="4572000"/>
                <a:ext cx="9144000" cy="18288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reflection blurRad="6350" stA="50000" endA="300" endPos="38500" dist="508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0" y="4572000"/>
              <a:ext cx="1828800" cy="1828800"/>
            </a:xfrm>
            <a:prstGeom prst="rec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34200" y="6553200"/>
            <a:ext cx="1676400" cy="228600"/>
          </a:xfrm>
        </p:spPr>
        <p:txBody>
          <a:bodyPr vert="horz" lIns="91440" tIns="45720" rIns="91440" bIns="45720" rtlCol="0" anchor="t" anchorCtr="0"/>
          <a:lstStyle>
            <a:lvl1pPr marL="0" algn="r" defTabSz="914400" rtl="0" eaLnBrk="1" latinLnBrk="0" hangingPunct="1">
              <a:defRPr sz="900" kern="1200" cap="small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1pPr>
          </a:lstStyle>
          <a:p>
            <a:fld id="{B4C68D13-5EF5-42B0-A8BE-ADA17887028F}" type="datetimeFigureOut">
              <a:rPr lang="en-US" smtClean="0"/>
              <a:pPr/>
              <a:t>4/7/2016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91553" y="6553200"/>
            <a:ext cx="1676400" cy="228600"/>
          </a:xfrm>
        </p:spPr>
        <p:txBody>
          <a:bodyPr anchor="t" anchorCtr="0"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70076" y="6553200"/>
            <a:ext cx="762000" cy="228600"/>
          </a:xfrm>
          <a:noFill/>
          <a:ln>
            <a:noFill/>
          </a:ln>
          <a:effectLst/>
        </p:spPr>
        <p:txBody>
          <a:bodyPr/>
          <a:lstStyle>
            <a:lvl1pPr algn="ctr">
              <a:defRPr sz="900" kern="1200" cap="small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1pPr>
          </a:lstStyle>
          <a:p>
            <a:fld id="{EDC8AA99-7238-42D3-B68A-A4E1B56FEE7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0" y="5867400"/>
            <a:ext cx="6570722" cy="457200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contourClr>
                <a:srgbClr val="DDDDDD"/>
              </a:contourClr>
            </a:sp3d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>
                    <a:alpha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4648200"/>
            <a:ext cx="6553200" cy="1219200"/>
          </a:xfrm>
        </p:spPr>
        <p:txBody>
          <a:bodyPr anchor="b" anchorCtr="0">
            <a:noAutofit/>
          </a:bodyPr>
          <a:lstStyle>
            <a:lvl1pPr algn="l">
              <a:defRPr sz="3600"/>
            </a:lvl1pPr>
          </a:lstStyle>
          <a:p>
            <a:r>
              <a:rPr lang="pl-PL"/>
              <a:t>Kliknij, aby edytować styl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84250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>
                <a:solidFill>
                  <a:prstClr val="black"/>
                </a:solidFill>
              </a:rPr>
              <a:pPr/>
              <a:t>4/7/2016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246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0"/>
          <p:cNvGrpSpPr/>
          <p:nvPr/>
        </p:nvGrpSpPr>
        <p:grpSpPr>
          <a:xfrm>
            <a:off x="0" y="0"/>
            <a:ext cx="9144000" cy="6858000"/>
            <a:chOff x="-442912" y="457200"/>
            <a:chExt cx="9144000" cy="6858000"/>
          </a:xfrm>
        </p:grpSpPr>
        <p:sp>
          <p:nvSpPr>
            <p:cNvPr id="18" name="Rectangle 17"/>
            <p:cNvSpPr/>
            <p:nvPr/>
          </p:nvSpPr>
          <p:spPr>
            <a:xfrm>
              <a:off x="-442912" y="457200"/>
              <a:ext cx="9129712" cy="1676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872288" y="457200"/>
              <a:ext cx="1828800" cy="685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872288" y="457200"/>
              <a:ext cx="1828800" cy="167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7367588" y="876300"/>
              <a:ext cx="838200" cy="8382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7600" y="2298700"/>
            <a:ext cx="1447800" cy="3827463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2286000"/>
            <a:ext cx="5943600" cy="3840163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>
                <a:solidFill>
                  <a:prstClr val="black"/>
                </a:solidFill>
              </a:rPr>
              <a:pPr/>
              <a:t>4/7/2016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48600" y="533400"/>
            <a:ext cx="762000" cy="609600"/>
          </a:xfrm>
        </p:spPr>
        <p:txBody>
          <a:bodyPr/>
          <a:lstStyle/>
          <a:p>
            <a:fld id="{EDC8AA99-7238-42D3-B68A-A4E1B56FEE7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585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9002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2276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Glowing tech background 3d ,LO2.wm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5555" r="7778"/>
          <a:stretch/>
        </p:blipFill>
        <p:spPr>
          <a:xfrm>
            <a:off x="4495800" y="1368911"/>
            <a:ext cx="3888889" cy="3888889"/>
          </a:xfrm>
          <a:prstGeom prst="roundRect">
            <a:avLst>
              <a:gd name="adj" fmla="val 8644"/>
            </a:avLst>
          </a:prstGeom>
          <a:ln>
            <a:noFill/>
          </a:ln>
          <a:effectLst>
            <a:reflection blurRad="6350" stA="15000" endPos="50000" dist="635000" dir="5400000" sy="-100000" algn="bl" rotWithShape="0"/>
          </a:effectLst>
          <a:scene3d>
            <a:camera prst="perspectiveRelaxed" fov="6900000">
              <a:rot lat="23995" lon="3210004" rev="21299988"/>
            </a:camera>
            <a:lightRig rig="chilly" dir="t"/>
          </a:scene3d>
          <a:sp3d extrusionH="635000" prstMaterial="powder">
            <a:bevelT w="0" h="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86482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3677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6268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2122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6073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52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>
                <a:solidFill>
                  <a:prstClr val="black"/>
                </a:solidFill>
              </a:rPr>
              <a:pPr/>
              <a:t>4/7/2016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7380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9211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4105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3714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pl-PL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8728B-E482-43F4-83B1-6EB19BB61411}" type="slidenum">
              <a:rPr lang="pl-PL" altLang="pl-PL" smtClean="0">
                <a:solidFill>
                  <a:prstClr val="white"/>
                </a:solidFill>
              </a:rPr>
              <a:pPr/>
              <a:t>‹#›</a:t>
            </a:fld>
            <a:endParaRPr lang="pl-PL" altLang="pl-PL">
              <a:solidFill>
                <a:prstClr val="white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44105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E756B-8175-4BFB-B88E-C34260DC910D}" type="slidenum">
              <a:rPr lang="pl-PL" altLang="pl-PL" smtClean="0">
                <a:solidFill>
                  <a:prstClr val="white"/>
                </a:solidFill>
              </a:rPr>
              <a:pPr/>
              <a:t>‹#›</a:t>
            </a:fld>
            <a:endParaRPr lang="pl-PL" alt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5872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Freeform 10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9B9E-4A7F-4058-BC7F-75D0F2CF658F}" type="slidenum">
              <a:rPr lang="pl-PL" altLang="pl-PL" smtClean="0">
                <a:solidFill>
                  <a:prstClr val="white"/>
                </a:solidFill>
              </a:rPr>
              <a:pPr/>
              <a:t>‹#›</a:t>
            </a:fld>
            <a:endParaRPr lang="pl-PL" altLang="pl-PL">
              <a:solidFill>
                <a:prstClr val="white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99483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36CEA-69AE-4297-B2AB-C146183F885E}" type="slidenum">
              <a:rPr lang="pl-PL" altLang="pl-PL" smtClean="0">
                <a:solidFill>
                  <a:prstClr val="white"/>
                </a:solidFill>
              </a:rPr>
              <a:pPr/>
              <a:t>‹#›</a:t>
            </a:fld>
            <a:endParaRPr lang="pl-PL" alt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4970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690FA-C331-4B6D-91F6-8664D07F53CB}" type="slidenum">
              <a:rPr lang="pl-PL" altLang="pl-PL" smtClean="0">
                <a:solidFill>
                  <a:prstClr val="white"/>
                </a:solidFill>
              </a:rPr>
              <a:pPr/>
              <a:t>‹#›</a:t>
            </a:fld>
            <a:endParaRPr lang="pl-PL" alt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9960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6666B-178F-4408-B908-88A34DC9548E}" type="slidenum">
              <a:rPr lang="pl-PL" altLang="pl-PL" smtClean="0">
                <a:solidFill>
                  <a:prstClr val="white"/>
                </a:solidFill>
              </a:rPr>
              <a:pPr/>
              <a:t>‹#›</a:t>
            </a:fld>
            <a:endParaRPr lang="pl-PL" alt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8650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EECC-3AC3-460B-9AF9-931F7DD02392}" type="slidenum">
              <a:rPr lang="pl-PL" altLang="pl-PL" smtClean="0">
                <a:solidFill>
                  <a:prstClr val="white"/>
                </a:solidFill>
              </a:rPr>
              <a:pPr/>
              <a:t>‹#›</a:t>
            </a:fld>
            <a:endParaRPr lang="pl-PL" alt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293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0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828800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0" y="2514600"/>
              <a:ext cx="1828800" cy="1828800"/>
            </a:xfrm>
            <a:prstGeom prst="rec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828800" y="2514600"/>
              <a:ext cx="7315200" cy="1828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2667000"/>
            <a:ext cx="6629400" cy="1143000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small" spc="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/>
              <a:t>Kliknij, aby edytować styl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4495800"/>
            <a:ext cx="1524000" cy="20574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200000"/>
              </a:lnSpc>
              <a:buNone/>
              <a:defRPr sz="1600" b="1" kern="1200">
                <a:solidFill>
                  <a:srgbClr val="000000">
                    <a:alpha val="50196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150000"/>
              </a:lnSpc>
              <a:spcBef>
                <a:spcPts val="18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31152" y="6556248"/>
            <a:ext cx="1673352" cy="228600"/>
          </a:xfrm>
        </p:spPr>
        <p:txBody>
          <a:bodyPr/>
          <a:lstStyle/>
          <a:p>
            <a:fld id="{B4C68D13-5EF5-42B0-A8BE-ADA17887028F}" type="datetimeFigureOut">
              <a:rPr lang="en-US" smtClean="0">
                <a:solidFill>
                  <a:prstClr val="black"/>
                </a:solidFill>
              </a:rPr>
              <a:pPr/>
              <a:t>4/7/2016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92808" y="6556248"/>
            <a:ext cx="1673352" cy="228600"/>
          </a:xfr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67656" y="6556248"/>
            <a:ext cx="762000" cy="228600"/>
          </a:xfrm>
          <a:noFill/>
          <a:ln>
            <a:noFill/>
          </a:ln>
          <a:effectLst/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900" kern="1200" cap="small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1pPr>
          </a:lstStyle>
          <a:p>
            <a:fld id="{EDC8AA99-7238-42D3-B68A-A4E1B56FEE7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Glowing tech background 3d ,LO2.wm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5555" r="7778"/>
          <a:stretch/>
        </p:blipFill>
        <p:spPr>
          <a:xfrm>
            <a:off x="4495800" y="1368911"/>
            <a:ext cx="3888889" cy="3888889"/>
          </a:xfrm>
          <a:prstGeom prst="roundRect">
            <a:avLst>
              <a:gd name="adj" fmla="val 8644"/>
            </a:avLst>
          </a:prstGeom>
          <a:ln>
            <a:noFill/>
          </a:ln>
          <a:effectLst>
            <a:reflection blurRad="6350" stA="15000" endPos="50000" dist="635000" dir="5400000" sy="-100000" algn="bl" rotWithShape="0"/>
          </a:effectLst>
          <a:scene3d>
            <a:camera prst="perspectiveRelaxed" fov="6900000">
              <a:rot lat="23995" lon="3210004" rev="21299988"/>
            </a:camera>
            <a:lightRig rig="chilly" dir="t"/>
          </a:scene3d>
          <a:sp3d extrusionH="635000" prstMaterial="powder">
            <a:bevelT w="0" h="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2931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E9AE4-17F7-48D5-AE99-3921E86B8365}" type="slidenum">
              <a:rPr lang="pl-PL" altLang="pl-PL" smtClean="0">
                <a:solidFill>
                  <a:prstClr val="white"/>
                </a:solidFill>
              </a:rPr>
              <a:pPr/>
              <a:t>‹#›</a:t>
            </a:fld>
            <a:endParaRPr lang="pl-PL" alt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9289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52E1-D7B1-4D78-8771-AFA53C5195BF}" type="slidenum">
              <a:rPr lang="pl-PL" altLang="pl-PL" smtClean="0">
                <a:solidFill>
                  <a:prstClr val="white"/>
                </a:solidFill>
              </a:rPr>
              <a:pPr/>
              <a:t>‹#›</a:t>
            </a:fld>
            <a:endParaRPr lang="pl-PL" altLang="pl-PL">
              <a:solidFill>
                <a:prstClr val="white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6013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AC5D-F615-4211-8404-8428F41720CF}" type="slidenum">
              <a:rPr lang="pl-PL" altLang="pl-PL" smtClean="0">
                <a:solidFill>
                  <a:prstClr val="white"/>
                </a:solidFill>
              </a:rPr>
              <a:pPr/>
              <a:t>‹#›</a:t>
            </a:fld>
            <a:endParaRPr lang="pl-PL" alt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8723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E1B82-2F24-4E49-84F8-343EBCC3E2D9}" type="slidenum">
              <a:rPr lang="pl-PL" altLang="pl-PL" smtClean="0">
                <a:solidFill>
                  <a:prstClr val="white"/>
                </a:solidFill>
              </a:rPr>
              <a:pPr/>
              <a:t>‹#›</a:t>
            </a:fld>
            <a:endParaRPr lang="pl-PL" altLang="pl-PL">
              <a:solidFill>
                <a:prstClr val="white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13900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8728B-E482-43F4-83B1-6EB19BB61411}" type="slidenum">
              <a:rPr lang="pl-PL" altLang="pl-PL" smtClean="0">
                <a:solidFill>
                  <a:prstClr val="white"/>
                </a:solidFill>
              </a:rPr>
              <a:pPr/>
              <a:t>‹#›</a:t>
            </a:fld>
            <a:endParaRPr lang="pl-PL" alt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8967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E756B-8175-4BFB-B88E-C34260DC910D}" type="slidenum">
              <a:rPr lang="pl-PL" altLang="pl-PL" smtClean="0">
                <a:solidFill>
                  <a:prstClr val="white"/>
                </a:solidFill>
              </a:rPr>
              <a:pPr/>
              <a:t>‹#›</a:t>
            </a:fld>
            <a:endParaRPr lang="pl-PL" alt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5544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9B9E-4A7F-4058-BC7F-75D0F2CF658F}" type="slidenum">
              <a:rPr lang="pl-PL" altLang="pl-PL" smtClean="0">
                <a:solidFill>
                  <a:prstClr val="white"/>
                </a:solidFill>
              </a:rPr>
              <a:pPr/>
              <a:t>‹#›</a:t>
            </a:fld>
            <a:endParaRPr lang="pl-PL" alt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1545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36CEA-69AE-4297-B2AB-C146183F885E}" type="slidenum">
              <a:rPr lang="pl-PL" altLang="pl-PL" smtClean="0">
                <a:solidFill>
                  <a:prstClr val="white"/>
                </a:solidFill>
              </a:rPr>
              <a:pPr/>
              <a:t>‹#›</a:t>
            </a:fld>
            <a:endParaRPr lang="pl-PL" alt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3455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690FA-C331-4B6D-91F6-8664D07F53CB}" type="slidenum">
              <a:rPr lang="pl-PL" altLang="pl-PL" smtClean="0">
                <a:solidFill>
                  <a:prstClr val="white"/>
                </a:solidFill>
              </a:rPr>
              <a:pPr/>
              <a:t>‹#›</a:t>
            </a:fld>
            <a:endParaRPr lang="pl-PL" alt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8942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prstClr val="white"/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6666B-178F-4408-B908-88A34DC9548E}" type="slidenum">
              <a:rPr lang="pl-PL" altLang="pl-PL" smtClean="0">
                <a:solidFill>
                  <a:prstClr val="white"/>
                </a:solidFill>
              </a:rPr>
              <a:pPr/>
              <a:t>‹#›</a:t>
            </a:fld>
            <a:endParaRPr lang="pl-PL" alt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028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228600"/>
            <a:ext cx="6248400" cy="1143000"/>
          </a:xfrm>
        </p:spPr>
        <p:txBody>
          <a:bodyPr/>
          <a:lstStyle/>
          <a:p>
            <a:r>
              <a:rPr lang="pl-PL"/>
              <a:t>Kliknij, aby edytować styl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38400" y="2298700"/>
            <a:ext cx="2971800" cy="3827463"/>
          </a:xfrm>
        </p:spPr>
        <p:txBody>
          <a:bodyPr>
            <a:normAutofit/>
          </a:bodyPr>
          <a:lstStyle>
            <a:lvl1pPr marL="228600" indent="-228600">
              <a:defRPr sz="1800"/>
            </a:lvl1pPr>
            <a:lvl2pPr marL="457200" indent="-228600">
              <a:defRPr sz="1800"/>
            </a:lvl2pPr>
            <a:lvl3pPr marL="685800" indent="-228600">
              <a:defRPr sz="1800"/>
            </a:lvl3pPr>
            <a:lvl4pPr marL="914400" indent="-228600">
              <a:defRPr sz="1800"/>
            </a:lvl4pPr>
            <a:lvl5pPr marL="1143000" indent="-228600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0" y="2298700"/>
            <a:ext cx="2971800" cy="3827463"/>
          </a:xfrm>
        </p:spPr>
        <p:txBody>
          <a:bodyPr>
            <a:normAutofit/>
          </a:bodyPr>
          <a:lstStyle>
            <a:lvl1pPr marL="228600" indent="-228600">
              <a:defRPr sz="1800"/>
            </a:lvl1pPr>
            <a:lvl2pPr marL="457200" indent="-228600">
              <a:defRPr sz="1800"/>
            </a:lvl2pPr>
            <a:lvl3pPr marL="685800" indent="-228600">
              <a:defRPr sz="1800"/>
            </a:lvl3pPr>
            <a:lvl4pPr marL="914400" indent="-228600">
              <a:defRPr sz="1800"/>
            </a:lvl4pPr>
            <a:lvl5pPr marL="1143000" indent="-228600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>
                <a:solidFill>
                  <a:prstClr val="black"/>
                </a:solidFill>
              </a:rPr>
              <a:pPr/>
              <a:t>4/7/2016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0045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prstClr val="white"/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EECC-3AC3-460B-9AF9-931F7DD02392}" type="slidenum">
              <a:rPr lang="pl-PL" altLang="pl-PL" smtClean="0">
                <a:solidFill>
                  <a:prstClr val="white"/>
                </a:solidFill>
              </a:rPr>
              <a:pPr/>
              <a:t>‹#›</a:t>
            </a:fld>
            <a:endParaRPr lang="pl-PL" alt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879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prstClr val="white"/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E9AE4-17F7-48D5-AE99-3921E86B8365}" type="slidenum">
              <a:rPr lang="pl-PL" altLang="pl-PL" smtClean="0">
                <a:solidFill>
                  <a:prstClr val="white"/>
                </a:solidFill>
              </a:rPr>
              <a:pPr/>
              <a:t>‹#›</a:t>
            </a:fld>
            <a:endParaRPr lang="pl-PL" alt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08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52E1-D7B1-4D78-8771-AFA53C5195BF}" type="slidenum">
              <a:rPr lang="pl-PL" altLang="pl-PL" smtClean="0">
                <a:solidFill>
                  <a:prstClr val="white"/>
                </a:solidFill>
              </a:rPr>
              <a:pPr/>
              <a:t>‹#›</a:t>
            </a:fld>
            <a:endParaRPr lang="pl-PL" alt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703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5442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6572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786252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0184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5412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6862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AC5D-F615-4211-8404-8428F41720CF}" type="slidenum">
              <a:rPr lang="pl-PL" altLang="pl-PL" smtClean="0">
                <a:solidFill>
                  <a:prstClr val="white"/>
                </a:solidFill>
              </a:rPr>
              <a:pPr/>
              <a:t>‹#›</a:t>
            </a:fld>
            <a:endParaRPr lang="pl-PL" alt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261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228600"/>
            <a:ext cx="6248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8400" y="2291697"/>
            <a:ext cx="2971800" cy="639762"/>
          </a:xfrm>
        </p:spPr>
        <p:txBody>
          <a:bodyPr vert="horz" lIns="91440" tIns="45720" rIns="91440" bIns="45720" rtlCol="0" anchor="ctr" anchorCtr="0">
            <a:noAutofit/>
          </a:bodyPr>
          <a:lstStyle>
            <a:lvl1pPr marL="0" indent="0">
              <a:buNone/>
              <a:defRPr sz="2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47925" y="3137647"/>
            <a:ext cx="2971800" cy="2999232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buSzPct val="80000"/>
              <a:buFont typeface="Wingdings" pitchFamily="2" charset="2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buSzPct val="80000"/>
              <a:buFont typeface="Wingdings" pitchFamily="2" charset="2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buSzPct val="80000"/>
              <a:buFont typeface="Wingdings" pitchFamily="2" charset="2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buSzPct val="80000"/>
              <a:buFont typeface="Wingdings" pitchFamily="2" charset="2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15000" y="2291697"/>
            <a:ext cx="2971800" cy="639762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715000" y="3137647"/>
            <a:ext cx="2971800" cy="3001962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>
                <a:solidFill>
                  <a:prstClr val="black"/>
                </a:solidFill>
              </a:rPr>
              <a:pPr/>
              <a:t>4/7/2016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32125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E1B82-2F24-4E49-84F8-343EBCC3E2D9}" type="slidenum">
              <a:rPr lang="pl-PL" altLang="pl-PL" smtClean="0">
                <a:solidFill>
                  <a:prstClr val="white"/>
                </a:solidFill>
              </a:rPr>
              <a:pPr/>
              <a:t>‹#›</a:t>
            </a:fld>
            <a:endParaRPr lang="pl-PL" alt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969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0"/>
          <p:cNvGrpSpPr/>
          <p:nvPr/>
        </p:nvGrpSpPr>
        <p:grpSpPr>
          <a:xfrm>
            <a:off x="0" y="0"/>
            <a:ext cx="9144000" cy="1676400"/>
            <a:chOff x="0" y="0"/>
            <a:chExt cx="9144000" cy="16764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9144000" cy="1676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0"/>
              <a:ext cx="1828800" cy="167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495300" y="419100"/>
              <a:ext cx="838200" cy="8382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>
                <a:solidFill>
                  <a:prstClr val="black"/>
                </a:solidFill>
              </a:rPr>
              <a:pPr/>
              <a:t>4/7/2016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209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9"/>
          <p:cNvGrpSpPr/>
          <p:nvPr/>
        </p:nvGrpSpPr>
        <p:grpSpPr>
          <a:xfrm>
            <a:off x="0" y="0"/>
            <a:ext cx="1828800" cy="1676400"/>
            <a:chOff x="457200" y="457200"/>
            <a:chExt cx="1828800" cy="1676400"/>
          </a:xfrm>
        </p:grpSpPr>
        <p:sp>
          <p:nvSpPr>
            <p:cNvPr id="8" name="Rectangle 7"/>
            <p:cNvSpPr/>
            <p:nvPr/>
          </p:nvSpPr>
          <p:spPr>
            <a:xfrm>
              <a:off x="457200" y="457200"/>
              <a:ext cx="1828800" cy="167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952500" y="876300"/>
              <a:ext cx="838200" cy="8382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>
                <a:solidFill>
                  <a:prstClr val="black"/>
                </a:solidFill>
              </a:rPr>
              <a:pPr/>
              <a:t>4/7/2016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178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1448" y="228600"/>
            <a:ext cx="6245352" cy="1143000"/>
          </a:xfr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 cap="small" spc="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/>
              <a:t>Kliknij, aby edytować styl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6624" y="2446991"/>
            <a:ext cx="5715000" cy="3531198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3031490"/>
            <a:ext cx="1524000" cy="2362200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400" b="1">
                <a:solidFill>
                  <a:srgbClr val="000000">
                    <a:alpha val="50196"/>
                  </a:srgb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>
                <a:solidFill>
                  <a:prstClr val="black"/>
                </a:solidFill>
              </a:rPr>
              <a:pPr/>
              <a:t>4/7/2016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598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1448" y="228600"/>
            <a:ext cx="6245352" cy="1143000"/>
          </a:xfr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 cap="small" spc="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/>
              <a:t>Kliknij, aby edytować styl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06624" y="2450592"/>
            <a:ext cx="5715000" cy="3529584"/>
          </a:xfrm>
          <a:noFill/>
          <a:ln w="101600" cmpd="sng">
            <a:miter lim="800000"/>
          </a:ln>
          <a:effectLst>
            <a:outerShdw blurRad="63500" sx="102000" sy="102000" algn="ctr" rotWithShape="0">
              <a:prstClr val="black">
                <a:alpha val="3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3031489"/>
            <a:ext cx="1527048" cy="2359152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50000"/>
              </a:lnSpc>
              <a:buNone/>
              <a:defRPr sz="1400" b="1" kern="1200">
                <a:solidFill>
                  <a:srgbClr val="000000">
                    <a:alpha val="50196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50000"/>
              </a:lnSpc>
              <a:spcBef>
                <a:spcPts val="18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>
                <a:solidFill>
                  <a:prstClr val="black"/>
                </a:solidFill>
              </a:rPr>
              <a:pPr/>
              <a:t>4/7/2016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591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7" name="Rectangle 6"/>
            <p:cNvSpPr/>
            <p:nvPr/>
          </p:nvSpPr>
          <p:spPr>
            <a:xfrm>
              <a:off x="457200" y="0"/>
              <a:ext cx="8686800" cy="1676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0" y="0"/>
              <a:ext cx="1828800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0"/>
              <a:ext cx="1828800" cy="167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495300" y="419100"/>
              <a:ext cx="838200" cy="8382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8400" y="2286000"/>
            <a:ext cx="6248400" cy="3840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38400" y="228600"/>
            <a:ext cx="6248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149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small" baseline="0">
                <a:solidFill>
                  <a:schemeClr val="tx1"/>
                </a:solidFill>
                <a:latin typeface="+mj-lt"/>
              </a:defRPr>
            </a:lvl1pPr>
          </a:lstStyle>
          <a:p>
            <a:fld id="{B4C68D13-5EF5-42B0-A8BE-ADA1788702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384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small" baseline="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400" y="533400"/>
            <a:ext cx="762000" cy="60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small" baseline="0">
                <a:solidFill>
                  <a:schemeClr val="tx1"/>
                </a:solidFill>
                <a:latin typeface="+mj-lt"/>
              </a:defRPr>
            </a:lvl1pPr>
          </a:lstStyle>
          <a:p>
            <a:fld id="{EDC8AA99-7238-42D3-B68A-A4E1B56FEE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359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r" defTabSz="914400" rtl="0" eaLnBrk="1" latinLnBrk="0" hangingPunct="1">
        <a:spcBef>
          <a:spcPct val="0"/>
        </a:spcBef>
        <a:buNone/>
        <a:defRPr sz="4400" kern="1200" cap="small" spc="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1800"/>
        </a:spcBef>
        <a:buClr>
          <a:schemeClr val="accent1"/>
        </a:buClr>
        <a:buSzPct val="80000"/>
        <a:buFont typeface="Wingdings" pitchFamily="2" charset="2"/>
        <a:buChar char="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1800"/>
        </a:spcBef>
        <a:buClr>
          <a:schemeClr val="accent2"/>
        </a:buClr>
        <a:buSzPct val="80000"/>
        <a:buFont typeface="Wingdings" pitchFamily="2" charset="2"/>
        <a:buChar char="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1200"/>
        </a:spcBef>
        <a:buClr>
          <a:schemeClr val="accent3"/>
        </a:buClr>
        <a:buSzPct val="80000"/>
        <a:buFont typeface="Wingdings" pitchFamily="2" charset="2"/>
        <a:buChar char="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1200"/>
        </a:spcBef>
        <a:buClr>
          <a:schemeClr val="accent4"/>
        </a:buClr>
        <a:buSzPct val="80000"/>
        <a:buFont typeface="Wingdings" pitchFamily="2" charset="2"/>
        <a:buChar char="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1200"/>
        </a:spcBef>
        <a:buClr>
          <a:schemeClr val="accent5"/>
        </a:buClr>
        <a:buSzPct val="80000"/>
        <a:buFont typeface="Wingdings" pitchFamily="2" charset="2"/>
        <a:buChar char="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indent="-457200" algn="l" defTabSz="914400" rtl="0" eaLnBrk="1" latinLnBrk="0" hangingPunct="1">
        <a:spcBef>
          <a:spcPts val="1200"/>
        </a:spcBef>
        <a:buClr>
          <a:schemeClr val="accent6"/>
        </a:buClr>
        <a:buSzPct val="90000"/>
        <a:buFont typeface="Wingdings" pitchFamily="2" charset="2"/>
        <a:buChar char="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3200400" indent="-457200" algn="l" defTabSz="914400" rtl="0" eaLnBrk="1" latinLnBrk="0" hangingPunct="1">
        <a:spcBef>
          <a:spcPts val="1200"/>
        </a:spcBef>
        <a:buClr>
          <a:schemeClr val="accent1"/>
        </a:buClr>
        <a:buSzPct val="70000"/>
        <a:buFont typeface="Wingdings" pitchFamily="2" charset="2"/>
        <a:buChar char="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657600" indent="-457200" algn="l" defTabSz="914400" rtl="0" eaLnBrk="1" latinLnBrk="0" hangingPunct="1">
        <a:spcBef>
          <a:spcPts val="1200"/>
        </a:spcBef>
        <a:buClr>
          <a:schemeClr val="accent3"/>
        </a:buClr>
        <a:buFont typeface="Courier New" pitchFamily="49" charset="0"/>
        <a:buChar char="o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4114800" indent="-457200" algn="l" defTabSz="914400" rtl="0" eaLnBrk="1" latinLnBrk="0" hangingPunct="1">
        <a:spcBef>
          <a:spcPts val="12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68D13-5EF5-42B0-A8BE-ADA1788702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C8AA99-7238-42D3-B68A-A4E1B56FEE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012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B4C68D13-5EF5-42B0-A8BE-ADA1788702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EDC8AA99-7238-42D3-B68A-A4E1B56FEE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688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4C68D13-5EF5-42B0-A8BE-ADA1788702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C8AA99-7238-42D3-B68A-A4E1B56FEE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9100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youtube.com/watch?v=e91c0mWP960&amp;noredirect=1" TargetMode="Externa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youtu.be/G0G36ShGYE0" TargetMode="Externa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www.hotelsbycity.net/blog/bed-jump/" TargetMode="Externa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youtu.be/s3p95CROIpQ" TargetMode="Externa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eapflights.co.uk/news/infographic-a-startup-founders-guide-to-new-york/" TargetMode="External"/><Relationship Id="rId2" Type="http://schemas.openxmlformats.org/officeDocument/2006/relationships/hyperlink" Target="http://www.concerthotels.com/100-years-of-rock/" TargetMode="External"/><Relationship Id="rId1" Type="http://schemas.openxmlformats.org/officeDocument/2006/relationships/slideLayout" Target="../slideLayouts/slideLayout24.xml"/><Relationship Id="rId4" Type="http://schemas.openxmlformats.org/officeDocument/2006/relationships/hyperlink" Target="http://www.cheapflights.ca/news/the-history-behind-your-favourite-foods/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://www.travelplanet.pl/aplikacje-mobilne/" TargetMode="External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achniewska.net/" TargetMode="External"/><Relationship Id="rId2" Type="http://schemas.openxmlformats.org/officeDocument/2006/relationships/hyperlink" Target="http://www.facebook.com/kachniewska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1052736"/>
            <a:ext cx="7416824" cy="2376264"/>
          </a:xfrm>
        </p:spPr>
        <p:txBody>
          <a:bodyPr>
            <a:normAutofit/>
          </a:bodyPr>
          <a:lstStyle/>
          <a:p>
            <a:r>
              <a:rPr lang="pl-PL" sz="4000" b="1" dirty="0"/>
              <a:t>Jak nowe media zmieniły filozofię myślenia o komunikacji marketingowej</a:t>
            </a:r>
            <a:endParaRPr lang="pl-PL" sz="4800" b="1" dirty="0"/>
          </a:p>
        </p:txBody>
      </p:sp>
      <p:sp>
        <p:nvSpPr>
          <p:cNvPr id="5" name="pole tekstowe 4"/>
          <p:cNvSpPr txBox="1"/>
          <p:nvPr/>
        </p:nvSpPr>
        <p:spPr>
          <a:xfrm>
            <a:off x="827584" y="4869160"/>
            <a:ext cx="7704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400" dirty="0"/>
              <a:t>magdalena@kachniewska.net</a:t>
            </a:r>
          </a:p>
          <a:p>
            <a:pPr algn="r"/>
            <a:r>
              <a:rPr lang="pl-PL" sz="2400" dirty="0"/>
              <a:t>www.kachniewska.net</a:t>
            </a:r>
          </a:p>
        </p:txBody>
      </p:sp>
    </p:spTree>
    <p:extLst>
      <p:ext uri="{BB962C8B-B14F-4D97-AF65-F5344CB8AC3E}">
        <p14:creationId xmlns:p14="http://schemas.microsoft.com/office/powerpoint/2010/main" val="271355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7315200" cy="648072"/>
          </a:xfrm>
        </p:spPr>
        <p:txBody>
          <a:bodyPr>
            <a:normAutofit/>
          </a:bodyPr>
          <a:lstStyle/>
          <a:p>
            <a:r>
              <a:rPr lang="pl-PL" dirty="0"/>
              <a:t>Paradygmat marketingu SM</a:t>
            </a: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1737686"/>
              </p:ext>
            </p:extLst>
          </p:nvPr>
        </p:nvGraphicFramePr>
        <p:xfrm>
          <a:off x="-28749" y="1124744"/>
          <a:ext cx="9144000" cy="5733257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31318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638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160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</a:rPr>
                        <a:t>4P</a:t>
                      </a:r>
                      <a:endParaRPr lang="pl-PL" sz="24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</a:rPr>
                        <a:t>4C</a:t>
                      </a:r>
                      <a:endParaRPr lang="pl-PL" sz="24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2400">
                          <a:effectLst/>
                        </a:rPr>
                        <a:t>4E</a:t>
                      </a:r>
                      <a:endParaRPr lang="pl-PL" sz="24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5668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2200" dirty="0">
                          <a:effectLst/>
                        </a:rPr>
                        <a:t>Product (produkt)</a:t>
                      </a:r>
                      <a:endParaRPr lang="pl-PL" sz="22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2200" dirty="0" err="1">
                          <a:effectLst/>
                        </a:rPr>
                        <a:t>Customer</a:t>
                      </a:r>
                      <a:r>
                        <a:rPr lang="pl-PL" sz="2200" dirty="0">
                          <a:effectLst/>
                        </a:rPr>
                        <a:t> </a:t>
                      </a:r>
                      <a:r>
                        <a:rPr lang="pl-PL" sz="2200" dirty="0" err="1">
                          <a:effectLst/>
                        </a:rPr>
                        <a:t>value</a:t>
                      </a:r>
                      <a:r>
                        <a:rPr lang="pl-PL" sz="2200" dirty="0">
                          <a:effectLst/>
                        </a:rPr>
                        <a:t> 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2200" dirty="0">
                          <a:effectLst/>
                        </a:rPr>
                        <a:t>(wartość dla klienta)</a:t>
                      </a:r>
                      <a:endParaRPr lang="pl-PL" sz="22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2200" dirty="0" err="1">
                          <a:effectLst/>
                        </a:rPr>
                        <a:t>Experience</a:t>
                      </a:r>
                      <a:r>
                        <a:rPr lang="pl-PL" sz="2200" dirty="0">
                          <a:effectLst/>
                        </a:rPr>
                        <a:t> (doświadczenie)</a:t>
                      </a:r>
                      <a:endParaRPr lang="pl-PL" sz="22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160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2200">
                          <a:effectLst/>
                        </a:rPr>
                        <a:t>Price (cena)</a:t>
                      </a:r>
                      <a:endParaRPr lang="pl-PL" sz="22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2200" dirty="0" err="1">
                          <a:effectLst/>
                        </a:rPr>
                        <a:t>Customer</a:t>
                      </a:r>
                      <a:r>
                        <a:rPr lang="pl-PL" sz="2200" dirty="0">
                          <a:effectLst/>
                        </a:rPr>
                        <a:t> </a:t>
                      </a:r>
                      <a:r>
                        <a:rPr lang="pl-PL" sz="2200" dirty="0" err="1">
                          <a:effectLst/>
                        </a:rPr>
                        <a:t>cost</a:t>
                      </a:r>
                      <a:r>
                        <a:rPr lang="pl-PL" sz="2200" dirty="0">
                          <a:effectLst/>
                        </a:rPr>
                        <a:t> (koszt)</a:t>
                      </a:r>
                      <a:endParaRPr lang="pl-PL" sz="22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2200" dirty="0" err="1">
                          <a:effectLst/>
                        </a:rPr>
                        <a:t>Exclusivity</a:t>
                      </a:r>
                      <a:r>
                        <a:rPr lang="pl-PL" sz="2200" dirty="0">
                          <a:effectLst/>
                        </a:rPr>
                        <a:t> (wyróżnienie)</a:t>
                      </a:r>
                      <a:endParaRPr lang="pl-PL" sz="22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5668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2200" dirty="0" err="1">
                          <a:effectLst/>
                        </a:rPr>
                        <a:t>Placement</a:t>
                      </a:r>
                      <a:r>
                        <a:rPr lang="pl-PL" sz="2200" dirty="0">
                          <a:effectLst/>
                        </a:rPr>
                        <a:t> (dystrybucja)</a:t>
                      </a:r>
                      <a:endParaRPr lang="pl-PL" sz="22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2200" dirty="0" err="1">
                          <a:effectLst/>
                        </a:rPr>
                        <a:t>Convenience</a:t>
                      </a:r>
                      <a:r>
                        <a:rPr lang="pl-PL" sz="2200" dirty="0">
                          <a:effectLst/>
                        </a:rPr>
                        <a:t> (dostępność)</a:t>
                      </a:r>
                      <a:endParaRPr lang="pl-PL" sz="22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2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Engagement </a:t>
                      </a:r>
                      <a:r>
                        <a:rPr lang="pl-PL" sz="3200" b="1" dirty="0">
                          <a:solidFill>
                            <a:srgbClr val="C00000"/>
                          </a:solidFill>
                          <a:effectLst/>
                        </a:rPr>
                        <a:t>(zaangażowanie)</a:t>
                      </a:r>
                      <a:endParaRPr lang="pl-PL" sz="32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5668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2200">
                          <a:effectLst/>
                        </a:rPr>
                        <a:t>Promotion (promocja)</a:t>
                      </a:r>
                      <a:endParaRPr lang="pl-PL" sz="22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2200" dirty="0" err="1">
                          <a:effectLst/>
                        </a:rPr>
                        <a:t>Communication</a:t>
                      </a:r>
                      <a:r>
                        <a:rPr lang="pl-PL" sz="2200" dirty="0">
                          <a:effectLst/>
                        </a:rPr>
                        <a:t> (komunikacja)</a:t>
                      </a:r>
                      <a:endParaRPr lang="pl-PL" sz="22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22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Emotion</a:t>
                      </a:r>
                      <a:r>
                        <a:rPr lang="pl-PL" sz="2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3200" b="1" dirty="0">
                          <a:solidFill>
                            <a:srgbClr val="C00000"/>
                          </a:solidFill>
                          <a:effectLst/>
                        </a:rPr>
                        <a:t>(emocje)</a:t>
                      </a:r>
                      <a:endParaRPr lang="pl-PL" sz="32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8818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0"/>
            <a:ext cx="10199746" cy="6858000"/>
          </a:xfrm>
        </p:spPr>
      </p:pic>
    </p:spTree>
    <p:extLst>
      <p:ext uri="{BB962C8B-B14F-4D97-AF65-F5344CB8AC3E}">
        <p14:creationId xmlns:p14="http://schemas.microsoft.com/office/powerpoint/2010/main" val="304830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0"/>
            <a:ext cx="7290054" cy="1052937"/>
          </a:xfrm>
        </p:spPr>
        <p:txBody>
          <a:bodyPr>
            <a:normAutofit/>
          </a:bodyPr>
          <a:lstStyle/>
          <a:p>
            <a:r>
              <a:rPr lang="pl-PL" dirty="0"/>
              <a:t>„Ambasadorzy” </a:t>
            </a:r>
            <a:r>
              <a:rPr lang="pl-PL" dirty="0" err="1"/>
              <a:t>Obermutten</a:t>
            </a:r>
            <a:endParaRPr lang="pl-PL" dirty="0"/>
          </a:p>
        </p:txBody>
      </p:sp>
      <p:pic>
        <p:nvPicPr>
          <p:cNvPr id="4" name="Symbol zastępczy zawartości 3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64501"/>
            <a:ext cx="8424936" cy="5893499"/>
          </a:xfrm>
        </p:spPr>
      </p:pic>
    </p:spTree>
    <p:extLst>
      <p:ext uri="{BB962C8B-B14F-4D97-AF65-F5344CB8AC3E}">
        <p14:creationId xmlns:p14="http://schemas.microsoft.com/office/powerpoint/2010/main" val="32875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576" y="836712"/>
            <a:ext cx="7290054" cy="923552"/>
          </a:xfrm>
        </p:spPr>
        <p:txBody>
          <a:bodyPr/>
          <a:lstStyle/>
          <a:p>
            <a:r>
              <a:rPr lang="pl-PL" dirty="0"/>
              <a:t>Opłacać czy pozyskiwać?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5" y="3068960"/>
            <a:ext cx="9036496" cy="3035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853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0" y="764704"/>
            <a:ext cx="8177663" cy="995560"/>
          </a:xfrm>
        </p:spPr>
        <p:txBody>
          <a:bodyPr>
            <a:noAutofit/>
          </a:bodyPr>
          <a:lstStyle/>
          <a:p>
            <a:r>
              <a:rPr lang="pl-PL" sz="3600" dirty="0"/>
              <a:t>Niestety fanpage to już żadna nowość…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967" y="1988840"/>
            <a:ext cx="9170830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78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168" y="4908854"/>
            <a:ext cx="3059832" cy="1949146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1598" y="692696"/>
            <a:ext cx="8280920" cy="1067568"/>
          </a:xfrm>
        </p:spPr>
        <p:txBody>
          <a:bodyPr>
            <a:normAutofit/>
          </a:bodyPr>
          <a:lstStyle/>
          <a:p>
            <a:r>
              <a:rPr lang="pl-PL" dirty="0"/>
              <a:t>„Podaj dalej” jako wirus marketingowy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11560" y="1988840"/>
            <a:ext cx="8303840" cy="4248472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pl-PL" sz="3200" dirty="0"/>
              <a:t> siła bodźców (nadmiar wrażeń) osłabia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pl-PL" sz="3200" dirty="0"/>
              <a:t>    wrażliwość (</a:t>
            </a:r>
            <a:r>
              <a:rPr lang="pl-PL" sz="3200" i="1" dirty="0" err="1"/>
              <a:t>information</a:t>
            </a:r>
            <a:r>
              <a:rPr lang="pl-PL" sz="3200" i="1" dirty="0"/>
              <a:t> </a:t>
            </a:r>
            <a:r>
              <a:rPr lang="pl-PL" sz="3200" i="1" dirty="0" err="1"/>
              <a:t>overload</a:t>
            </a:r>
            <a:r>
              <a:rPr lang="pl-PL" sz="3200" i="1" dirty="0"/>
              <a:t>, sensory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pl-PL" sz="3200" i="1" dirty="0"/>
              <a:t>    </a:t>
            </a:r>
            <a:r>
              <a:rPr lang="pl-PL" sz="3200" i="1" dirty="0" err="1"/>
              <a:t>overload</a:t>
            </a:r>
            <a:r>
              <a:rPr lang="pl-PL" sz="3200" i="1" dirty="0"/>
              <a:t>, multitasking</a:t>
            </a:r>
            <a:r>
              <a:rPr lang="pl-PL" sz="3200" dirty="0"/>
              <a:t>)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pl-PL" sz="3200" dirty="0"/>
              <a:t> szukamy rekomendacji i wskazówek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pl-PL" sz="3200" dirty="0"/>
              <a:t> ufamy nam podobnym („znajomym”)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pl-PL" sz="3200" dirty="0"/>
              <a:t> informacja nas znajduje</a:t>
            </a:r>
          </a:p>
          <a:p>
            <a:endParaRPr lang="pl-PL" sz="3200" dirty="0"/>
          </a:p>
          <a:p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147504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129184"/>
            <a:ext cx="7997728" cy="1499616"/>
          </a:xfrm>
        </p:spPr>
        <p:txBody>
          <a:bodyPr>
            <a:normAutofit/>
          </a:bodyPr>
          <a:lstStyle/>
          <a:p>
            <a:r>
              <a:rPr lang="pl-PL" dirty="0"/>
              <a:t>Content marketing </a:t>
            </a:r>
            <a:br>
              <a:rPr lang="pl-PL" dirty="0"/>
            </a:br>
            <a:r>
              <a:rPr lang="pl-PL" dirty="0"/>
              <a:t>(nie mówić, lecz rozmawiać)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916832"/>
            <a:ext cx="8280920" cy="461741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l-PL" sz="2600" dirty="0"/>
              <a:t> działania rozproszone (różne media)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600" dirty="0"/>
              <a:t> poparte analityką i wspierane kontekstowo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600" dirty="0"/>
              <a:t> unikamy skojarzenia z reklamą!!!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600" dirty="0"/>
              <a:t> tworzymy grono czytelników wyczekujących nowych treści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600" dirty="0"/>
              <a:t> precyzyjny dobór </a:t>
            </a:r>
            <a:r>
              <a:rPr lang="pl-PL" sz="2600" i="1" dirty="0" err="1"/>
              <a:t>contentu</a:t>
            </a:r>
            <a:r>
              <a:rPr lang="pl-PL" sz="2600" dirty="0"/>
              <a:t> (widownia spełnia określone </a:t>
            </a:r>
          </a:p>
          <a:p>
            <a:pPr marL="0" indent="0">
              <a:buNone/>
            </a:pPr>
            <a:r>
              <a:rPr lang="pl-PL" sz="2600" dirty="0"/>
              <a:t>    kryteria </a:t>
            </a:r>
            <a:r>
              <a:rPr lang="pl-PL" sz="2600" i="1" dirty="0" err="1"/>
              <a:t>targetowania</a:t>
            </a:r>
            <a:r>
              <a:rPr lang="pl-PL" sz="2600" dirty="0"/>
              <a:t>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600" dirty="0"/>
              <a:t> mniej ważny jest potencjał ruchu </a:t>
            </a:r>
          </a:p>
          <a:p>
            <a:pPr marL="0" indent="0">
              <a:buNone/>
            </a:pPr>
            <a:r>
              <a:rPr lang="pl-PL" sz="2600" dirty="0"/>
              <a:t>    organicznego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600" dirty="0"/>
              <a:t> dołączamy się do rozmowy…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4437" y="4939389"/>
            <a:ext cx="2916957" cy="194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02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899" y="0"/>
            <a:ext cx="8229600" cy="908720"/>
          </a:xfrm>
        </p:spPr>
        <p:txBody>
          <a:bodyPr>
            <a:normAutofit/>
          </a:bodyPr>
          <a:lstStyle/>
          <a:p>
            <a:r>
              <a:rPr lang="pl-PL" sz="4000" dirty="0"/>
              <a:t>Portal podróżniczy </a:t>
            </a:r>
            <a:r>
              <a:rPr lang="pl-PL" sz="4000" dirty="0" err="1"/>
              <a:t>ixigo</a:t>
            </a:r>
            <a:r>
              <a:rPr lang="pl-PL" sz="4000" dirty="0"/>
              <a:t> (</a:t>
            </a:r>
            <a:r>
              <a:rPr lang="pl-PL" sz="4000" dirty="0" err="1"/>
              <a:t>lifehacking</a:t>
            </a:r>
            <a:r>
              <a:rPr lang="pl-PL" sz="4000" dirty="0"/>
              <a:t>)</a:t>
            </a:r>
          </a:p>
        </p:txBody>
      </p:sp>
      <p:pic>
        <p:nvPicPr>
          <p:cNvPr id="4" name="Obraz 3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9" y="1033782"/>
            <a:ext cx="9044941" cy="505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281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27584" y="764704"/>
            <a:ext cx="7290054" cy="1013527"/>
          </a:xfrm>
        </p:spPr>
        <p:txBody>
          <a:bodyPr/>
          <a:lstStyle/>
          <a:p>
            <a:r>
              <a:rPr lang="pl-PL" dirty="0"/>
              <a:t>Rozbaw mnie…</a:t>
            </a:r>
          </a:p>
        </p:txBody>
      </p:sp>
      <p:pic>
        <p:nvPicPr>
          <p:cNvPr id="10243" name="Picture 3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3686175"/>
            <a:ext cx="4762500" cy="317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00262"/>
            <a:ext cx="4762500" cy="317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669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8964488" cy="980728"/>
          </a:xfrm>
        </p:spPr>
        <p:txBody>
          <a:bodyPr>
            <a:noAutofit/>
          </a:bodyPr>
          <a:lstStyle/>
          <a:p>
            <a:r>
              <a:rPr lang="pl-PL" sz="3200" dirty="0"/>
              <a:t>Ponad 2 mln obserwujących!   (#</a:t>
            </a:r>
            <a:r>
              <a:rPr lang="pl-PL" sz="3200" dirty="0" err="1"/>
              <a:t>seeAustralia</a:t>
            </a:r>
            <a:r>
              <a:rPr lang="pl-PL" sz="3200" dirty="0"/>
              <a:t>)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24266" y="980728"/>
            <a:ext cx="9392532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80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4" y="4087514"/>
            <a:ext cx="3995936" cy="2890999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45884" y="526567"/>
            <a:ext cx="8424936" cy="1154112"/>
          </a:xfrm>
        </p:spPr>
        <p:txBody>
          <a:bodyPr>
            <a:normAutofit/>
          </a:bodyPr>
          <a:lstStyle/>
          <a:p>
            <a:r>
              <a:rPr lang="pl-PL" dirty="0"/>
              <a:t>Nowi nabywcy – nowa komunikacja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55576" y="1844824"/>
            <a:ext cx="8064896" cy="4392488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l-PL" sz="2800" dirty="0"/>
              <a:t> kim są nabywcy usług agroturystycznych?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800" dirty="0"/>
              <a:t> kim będą w ciągu najbliższych 20 lat?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800" dirty="0"/>
              <a:t> grzęzawisko informacji - jak to ogarnąć?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800" dirty="0"/>
              <a:t> szukamy informacji, czy informacja szuka nas?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800" dirty="0"/>
              <a:t> analiza ruchu agroturystycznego </a:t>
            </a:r>
          </a:p>
          <a:p>
            <a:pPr marL="0" indent="0">
              <a:buNone/>
            </a:pPr>
            <a:r>
              <a:rPr lang="pl-PL" sz="2800" dirty="0"/>
              <a:t>– badania czy generowanie danych?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800" dirty="0"/>
              <a:t> mobilne technologie </a:t>
            </a:r>
          </a:p>
          <a:p>
            <a:pPr marL="0" indent="0">
              <a:buNone/>
            </a:pPr>
            <a:r>
              <a:rPr lang="pl-PL" sz="2800" dirty="0"/>
              <a:t>– bo turyści są mobilni!</a:t>
            </a:r>
          </a:p>
          <a:p>
            <a:endParaRPr lang="pl-PL" sz="2800" dirty="0"/>
          </a:p>
          <a:p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2213317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9592" y="620688"/>
            <a:ext cx="7590606" cy="936104"/>
          </a:xfrm>
        </p:spPr>
        <p:txBody>
          <a:bodyPr>
            <a:normAutofit/>
          </a:bodyPr>
          <a:lstStyle/>
          <a:p>
            <a:r>
              <a:rPr lang="pl-PL" dirty="0"/>
              <a:t>Szum w </a:t>
            </a:r>
            <a:r>
              <a:rPr lang="pl-PL" dirty="0" err="1"/>
              <a:t>blogosferze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7" y="1916832"/>
            <a:ext cx="8798375" cy="4752528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l-PL" sz="3000" dirty="0"/>
              <a:t> japońska </a:t>
            </a:r>
            <a:r>
              <a:rPr lang="pl-PL" sz="3000" dirty="0" err="1"/>
              <a:t>blogerka</a:t>
            </a:r>
            <a:r>
              <a:rPr lang="pl-PL" sz="3000" dirty="0"/>
              <a:t> w Polsce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3000" dirty="0"/>
              <a:t> Biały Dom gościł 100 podróżniczych </a:t>
            </a:r>
            <a:r>
              <a:rPr lang="pl-PL" sz="3000" dirty="0" err="1"/>
              <a:t>blogerów</a:t>
            </a:r>
            <a:r>
              <a:rPr lang="pl-PL" sz="3000" dirty="0"/>
              <a:t> z </a:t>
            </a:r>
          </a:p>
          <a:p>
            <a:pPr marL="0" indent="0">
              <a:buNone/>
            </a:pPr>
            <a:r>
              <a:rPr lang="pl-PL" sz="3000" dirty="0"/>
              <a:t>    całego świata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3000" dirty="0"/>
              <a:t> warsztaty kulinarne pomagają promować hotele,  </a:t>
            </a:r>
          </a:p>
          <a:p>
            <a:pPr marL="0" indent="0">
              <a:buNone/>
            </a:pPr>
            <a:r>
              <a:rPr lang="pl-PL" sz="3000" dirty="0"/>
              <a:t>    restauracje i szlaki kulinarne na:</a:t>
            </a:r>
          </a:p>
          <a:p>
            <a:pPr marL="0" indent="0">
              <a:buNone/>
            </a:pPr>
            <a:endParaRPr lang="pl-PL" sz="1100" dirty="0"/>
          </a:p>
          <a:p>
            <a:pPr lvl="1"/>
            <a:r>
              <a:rPr lang="pl-PL" sz="3000" dirty="0"/>
              <a:t>blogach o gotowaniu</a:t>
            </a:r>
          </a:p>
          <a:p>
            <a:pPr lvl="1"/>
            <a:r>
              <a:rPr lang="pl-PL" sz="3000" dirty="0"/>
              <a:t>blogach „</a:t>
            </a:r>
            <a:r>
              <a:rPr lang="pl-PL" sz="3000" dirty="0" err="1"/>
              <a:t>parentowych</a:t>
            </a:r>
            <a:r>
              <a:rPr lang="pl-PL" sz="3000" dirty="0"/>
              <a:t>”</a:t>
            </a:r>
          </a:p>
          <a:p>
            <a:pPr lvl="1"/>
            <a:r>
              <a:rPr lang="pl-PL" sz="3000" dirty="0"/>
              <a:t>podróżniczych</a:t>
            </a:r>
          </a:p>
          <a:p>
            <a:pPr lvl="1"/>
            <a:r>
              <a:rPr lang="pl-PL" sz="3000" dirty="0"/>
              <a:t>kosmetycznych</a:t>
            </a:r>
          </a:p>
          <a:p>
            <a:pPr lvl="1"/>
            <a:r>
              <a:rPr lang="pl-PL" sz="3000" dirty="0"/>
              <a:t>poświęconych stylom życia</a:t>
            </a:r>
          </a:p>
          <a:p>
            <a:pPr lvl="1"/>
            <a:r>
              <a:rPr lang="pl-PL" sz="3000" dirty="0"/>
              <a:t>etc.</a:t>
            </a:r>
          </a:p>
          <a:p>
            <a:endParaRPr lang="pl-PL" sz="30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9328" y="4221088"/>
            <a:ext cx="3962575" cy="263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53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314224"/>
            <a:ext cx="8229600" cy="735726"/>
          </a:xfrm>
        </p:spPr>
        <p:txBody>
          <a:bodyPr>
            <a:normAutofit/>
          </a:bodyPr>
          <a:lstStyle/>
          <a:p>
            <a:pPr algn="l"/>
            <a:r>
              <a:rPr lang="pl-PL" dirty="0"/>
              <a:t>gdzie znaleźć </a:t>
            </a:r>
            <a:r>
              <a:rPr lang="pl-PL" dirty="0" err="1"/>
              <a:t>bloggera</a:t>
            </a:r>
            <a:r>
              <a:rPr lang="pl-PL" dirty="0"/>
              <a:t>?</a:t>
            </a:r>
          </a:p>
        </p:txBody>
      </p:sp>
      <p:pic>
        <p:nvPicPr>
          <p:cNvPr id="4" name="Symbol zastępczy zawartości 3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" y="1049950"/>
            <a:ext cx="8916416" cy="5832648"/>
          </a:xfrm>
        </p:spPr>
      </p:pic>
    </p:spTree>
    <p:extLst>
      <p:ext uri="{BB962C8B-B14F-4D97-AF65-F5344CB8AC3E}">
        <p14:creationId xmlns:p14="http://schemas.microsoft.com/office/powerpoint/2010/main" val="176375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120" y="3933056"/>
            <a:ext cx="3884926" cy="2924944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43608" y="764682"/>
            <a:ext cx="7290054" cy="937366"/>
          </a:xfrm>
        </p:spPr>
        <p:txBody>
          <a:bodyPr/>
          <a:lstStyle/>
          <a:p>
            <a:r>
              <a:rPr lang="pl-PL" dirty="0"/>
              <a:t>Reklama natywna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2171" y="2204864"/>
            <a:ext cx="8352928" cy="407581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pl-PL" sz="3200" dirty="0"/>
              <a:t> alternatywa dla tradycyjnych form reklamowych, których skuteczność spada w wyniku postępującej „ślepoty </a:t>
            </a:r>
            <a:r>
              <a:rPr lang="pl-PL" sz="3200" dirty="0" err="1"/>
              <a:t>bannerowej</a:t>
            </a:r>
            <a:r>
              <a:rPr lang="pl-PL" sz="3200" dirty="0"/>
              <a:t>”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3200" dirty="0"/>
              <a:t> przyciąga uwagę konsumentów dwukrotnie częściej niż banery reklamowe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1203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9592" y="692696"/>
            <a:ext cx="7290054" cy="936104"/>
          </a:xfrm>
        </p:spPr>
        <p:txBody>
          <a:bodyPr/>
          <a:lstStyle/>
          <a:p>
            <a:r>
              <a:rPr lang="pl-PL" dirty="0"/>
              <a:t>CM w e-biznesie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9552" y="2060848"/>
            <a:ext cx="7920880" cy="4797152"/>
          </a:xfrm>
        </p:spPr>
        <p:txBody>
          <a:bodyPr>
            <a:noAutofit/>
          </a:bodyPr>
          <a:lstStyle/>
          <a:p>
            <a:r>
              <a:rPr lang="pl-PL" sz="2800" b="1" dirty="0"/>
              <a:t>ConcertHotels.com</a:t>
            </a:r>
            <a:r>
              <a:rPr lang="pl-PL" sz="2800" dirty="0"/>
              <a:t> (agregator miejsc noclegowych dla fanów festiwali muzycznych) - </a:t>
            </a:r>
            <a:r>
              <a:rPr lang="pl-PL" sz="2800" dirty="0">
                <a:hlinkClick r:id="rId2"/>
              </a:rPr>
              <a:t>infografikę</a:t>
            </a:r>
            <a:r>
              <a:rPr lang="pl-PL" sz="2800" dirty="0"/>
              <a:t>, która pokazuje 100 lat rocka!</a:t>
            </a:r>
          </a:p>
          <a:p>
            <a:r>
              <a:rPr lang="pl-PL" sz="2800" b="1" dirty="0"/>
              <a:t>Tanie loty? </a:t>
            </a:r>
            <a:r>
              <a:rPr lang="pl-PL" sz="2800" dirty="0"/>
              <a:t>Adresować działania do węziej zdefiniowanych grup docelowych: </a:t>
            </a:r>
            <a:r>
              <a:rPr lang="pl-PL" sz="2800" dirty="0" err="1">
                <a:hlinkClick r:id="rId3"/>
              </a:rPr>
              <a:t>startupowcy</a:t>
            </a:r>
            <a:r>
              <a:rPr lang="pl-PL" sz="2800" dirty="0"/>
              <a:t>, fani </a:t>
            </a:r>
            <a:r>
              <a:rPr lang="pl-PL" sz="2800" dirty="0">
                <a:hlinkClick r:id="rId4"/>
              </a:rPr>
              <a:t>kulinariów</a:t>
            </a:r>
            <a:endParaRPr lang="pl-PL" sz="2800" dirty="0"/>
          </a:p>
          <a:p>
            <a:r>
              <a:rPr lang="pl-PL" sz="2800" b="1" dirty="0"/>
              <a:t>The Pen </a:t>
            </a:r>
            <a:r>
              <a:rPr lang="pl-PL" sz="2800" b="1" dirty="0" err="1"/>
              <a:t>Warehouse</a:t>
            </a:r>
            <a:r>
              <a:rPr lang="pl-PL" sz="2800" b="1" dirty="0"/>
              <a:t> </a:t>
            </a:r>
            <a:r>
              <a:rPr lang="pl-PL" sz="2800" dirty="0"/>
              <a:t>(reklamowe długopisy) - infografika wyjaśniająca psychologiczne aspekty odręcznego pisania (materiał edukacyjny)</a:t>
            </a:r>
          </a:p>
          <a:p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287434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576" y="421255"/>
            <a:ext cx="7668344" cy="1484784"/>
          </a:xfrm>
        </p:spPr>
        <p:txBody>
          <a:bodyPr>
            <a:normAutofit/>
          </a:bodyPr>
          <a:lstStyle/>
          <a:p>
            <a:r>
              <a:rPr lang="pl-PL" sz="4000" dirty="0"/>
              <a:t>Czy Twoi klienci znają # Twojej marki?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1889448"/>
            <a:ext cx="8280920" cy="496855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l-PL" sz="2800" dirty="0"/>
              <a:t>znajdź posty na temat Twojej firmy lub produktów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800" dirty="0"/>
              <a:t>zachęć klientów do publikowania </a:t>
            </a:r>
            <a:r>
              <a:rPr lang="pl-PL" sz="2800" dirty="0" err="1"/>
              <a:t>hashtagów</a:t>
            </a:r>
            <a:r>
              <a:rPr lang="pl-PL" sz="2800" dirty="0"/>
              <a:t>!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800" dirty="0"/>
              <a:t>regularnie przypominaj o możliwości tworzenia </a:t>
            </a:r>
            <a:r>
              <a:rPr lang="pl-PL" sz="2800" i="1" dirty="0" err="1"/>
              <a:t>contentu</a:t>
            </a:r>
            <a:r>
              <a:rPr lang="pl-PL" sz="2800" dirty="0"/>
              <a:t> opartego o produkty Twojej firmy z użyciem # (można zorganizować w tym celu specjalny konkurs)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800" dirty="0"/>
              <a:t># i Instagram to najlepsza para </a:t>
            </a:r>
          </a:p>
          <a:p>
            <a:pPr marL="0" indent="0">
              <a:buNone/>
            </a:pPr>
            <a:r>
              <a:rPr lang="pl-PL" sz="2800" dirty="0"/>
              <a:t>   dla turystyki (igerspoland.pl)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800" dirty="0"/>
              <a:t>real </a:t>
            </a:r>
            <a:r>
              <a:rPr lang="pl-PL" sz="2800" dirty="0" err="1"/>
              <a:t>time</a:t>
            </a:r>
            <a:r>
              <a:rPr lang="pl-PL" sz="2800" dirty="0"/>
              <a:t> marketing (moda </a:t>
            </a:r>
          </a:p>
          <a:p>
            <a:pPr marL="0" indent="0">
              <a:buNone/>
            </a:pPr>
            <a:r>
              <a:rPr lang="pl-PL" sz="2800" dirty="0"/>
              <a:t>   na słowa)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0681" y="4653137"/>
            <a:ext cx="3313320" cy="220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79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25489" cy="6858000"/>
          </a:xfrm>
        </p:spPr>
      </p:pic>
    </p:spTree>
    <p:extLst>
      <p:ext uri="{BB962C8B-B14F-4D97-AF65-F5344CB8AC3E}">
        <p14:creationId xmlns:p14="http://schemas.microsoft.com/office/powerpoint/2010/main" val="581600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588"/>
            <a:ext cx="8363272" cy="6849769"/>
          </a:xfrm>
        </p:spPr>
      </p:pic>
    </p:spTree>
    <p:extLst>
      <p:ext uri="{BB962C8B-B14F-4D97-AF65-F5344CB8AC3E}">
        <p14:creationId xmlns:p14="http://schemas.microsoft.com/office/powerpoint/2010/main" val="7094993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8229600" cy="980728"/>
          </a:xfrm>
        </p:spPr>
        <p:txBody>
          <a:bodyPr/>
          <a:lstStyle/>
          <a:p>
            <a:r>
              <a:rPr lang="pl-PL" dirty="0"/>
              <a:t># jako link do kampanii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924246" y="1988840"/>
            <a:ext cx="10971779" cy="555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91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57461" y="476672"/>
            <a:ext cx="8640960" cy="1499616"/>
          </a:xfrm>
        </p:spPr>
        <p:txBody>
          <a:bodyPr>
            <a:normAutofit/>
          </a:bodyPr>
          <a:lstStyle/>
          <a:p>
            <a:pPr algn="l"/>
            <a:r>
              <a:rPr lang="pl-PL" sz="3600" dirty="0" err="1"/>
              <a:t>Hashtagi</a:t>
            </a:r>
            <a:r>
              <a:rPr lang="pl-PL" sz="3600" dirty="0"/>
              <a:t> jako waluta </a:t>
            </a:r>
            <a:r>
              <a:rPr lang="pl-PL" sz="3600" dirty="0">
                <a:sym typeface="Wingdings" panose="05000000000000000000" pitchFamily="2" charset="2"/>
              </a:rPr>
              <a:t>  (</a:t>
            </a:r>
            <a:r>
              <a:rPr lang="pl-PL" sz="3600" dirty="0" err="1"/>
              <a:t>Marc</a:t>
            </a:r>
            <a:r>
              <a:rPr lang="pl-PL" sz="3600" dirty="0"/>
              <a:t> Jacobs)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4371" y="1976288"/>
            <a:ext cx="7992498" cy="447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46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5867" y="0"/>
            <a:ext cx="81228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70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42951" y="491490"/>
            <a:ext cx="7315200" cy="1154112"/>
          </a:xfrm>
        </p:spPr>
        <p:txBody>
          <a:bodyPr/>
          <a:lstStyle/>
          <a:p>
            <a:r>
              <a:rPr lang="pl-PL" dirty="0"/>
              <a:t>Konsument czy prosument?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859068"/>
            <a:ext cx="8535140" cy="487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545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95936" y="548680"/>
            <a:ext cx="5040560" cy="6048712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pl-PL" dirty="0"/>
              <a:t> cel: zaangażowanie młodzieży do pożytecznych działań oraz pochwalenia się talentami i osiągnięciami (akcja do 31 maja)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dirty="0"/>
              <a:t> sposób: film/zdjęcie pokazujące jak dzieci pomagają w pracach domowych, jakie mają zdolności lub osiągnięcia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dirty="0"/>
              <a:t> </a:t>
            </a:r>
            <a:r>
              <a:rPr lang="pl-PL" dirty="0" err="1"/>
              <a:t>social</a:t>
            </a:r>
            <a:r>
              <a:rPr lang="pl-PL" dirty="0"/>
              <a:t>: publikacje na mojewakacje.almatur.pl lub na FB opatrzone #</a:t>
            </a:r>
            <a:r>
              <a:rPr lang="pl-PL" dirty="0" err="1"/>
              <a:t>zapracujnawakacje</a:t>
            </a:r>
            <a:r>
              <a:rPr lang="pl-PL" dirty="0"/>
              <a:t> i #Almatur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dirty="0"/>
              <a:t> moderatorzy przyznają punkty wymieniane na zniżki na obozach Almatur (nawet do 500 zł zniżki na os., pula zniżek to 150 tys. zł)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dirty="0"/>
              <a:t> specjalna nagroda Prezesa: 60% zniżki na obóz z okazji 60-lecia istnienia marki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dirty="0"/>
              <a:t> narzędzia: SEM, display, video marketing, </a:t>
            </a:r>
            <a:r>
              <a:rPr lang="pl-PL" dirty="0" err="1"/>
              <a:t>social</a:t>
            </a:r>
            <a:r>
              <a:rPr lang="pl-PL" dirty="0"/>
              <a:t> media marketing, współpraca z </a:t>
            </a:r>
            <a:r>
              <a:rPr lang="pl-PL" dirty="0" err="1"/>
              <a:t>blogerami</a:t>
            </a:r>
            <a:r>
              <a:rPr lang="pl-PL" dirty="0"/>
              <a:t>, marketing na terenie sieci kin Cinema City.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2" y="16024"/>
            <a:ext cx="3923098" cy="559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9434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84" y="4027704"/>
            <a:ext cx="2829297" cy="2730457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7290054" cy="1499616"/>
          </a:xfrm>
        </p:spPr>
        <p:txBody>
          <a:bodyPr>
            <a:normAutofit/>
          </a:bodyPr>
          <a:lstStyle/>
          <a:p>
            <a:r>
              <a:rPr lang="pl-PL" dirty="0"/>
              <a:t>Turystyka w MS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67544" y="2060848"/>
            <a:ext cx="8208912" cy="424847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l-PL" sz="2800" dirty="0"/>
              <a:t> relacjonowanie przygód i dzielenie się wrażeniami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800" dirty="0"/>
              <a:t> poszerzenie informacji (np. o kontekst historyczny) - AR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sz="2800" dirty="0"/>
              <a:t> ograniczenie kosztów związanych z produkcją</a:t>
            </a:r>
          </a:p>
          <a:p>
            <a:pPr marL="0" indent="0" algn="just">
              <a:buNone/>
            </a:pPr>
            <a:r>
              <a:rPr lang="pl-PL" sz="2800" dirty="0"/>
              <a:t>    i utrzymaniem fizycznych nośników informacji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800" dirty="0"/>
              <a:t> możliwość włączenia wyższego </a:t>
            </a:r>
          </a:p>
          <a:p>
            <a:pPr marL="0" indent="0">
              <a:buNone/>
            </a:pPr>
            <a:r>
              <a:rPr lang="pl-PL" sz="2800" dirty="0"/>
              <a:t>    poziomu tempa akcji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800" dirty="0"/>
              <a:t> mobilni ludzie - mobilny dostęp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800" dirty="0"/>
              <a:t> </a:t>
            </a:r>
            <a:r>
              <a:rPr lang="pl-PL" sz="2800" dirty="0" err="1"/>
              <a:t>geolokalizacja</a:t>
            </a:r>
            <a:r>
              <a:rPr lang="pl-PL" sz="2800" dirty="0"/>
              <a:t> i kontekst</a:t>
            </a:r>
          </a:p>
          <a:p>
            <a:pPr algn="just"/>
            <a:endParaRPr lang="pl-PL" sz="2800" dirty="0"/>
          </a:p>
          <a:p>
            <a:pPr algn="just"/>
            <a:endParaRPr lang="pl-PL" sz="2800" dirty="0"/>
          </a:p>
          <a:p>
            <a:pPr algn="just"/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196349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77881" y="476672"/>
            <a:ext cx="7290054" cy="1008112"/>
          </a:xfrm>
        </p:spPr>
        <p:txBody>
          <a:bodyPr>
            <a:noAutofit/>
          </a:bodyPr>
          <a:lstStyle/>
          <a:p>
            <a:r>
              <a:rPr lang="pl-PL" sz="3600" dirty="0"/>
              <a:t>Travelplanet.pl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16016" y="1916832"/>
            <a:ext cx="4248472" cy="460851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l-PL" sz="2800" dirty="0"/>
              <a:t> aplikacja codziennie wyświetla nową okazję wybraną z bazy kilkudziesięciu biur podróży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800" dirty="0"/>
              <a:t> umożliwia sprawdzenie szczegółów na stronie www.travelplanet.pl oraz szybki kontakt z Centrum Rezerwacji</a:t>
            </a:r>
          </a:p>
        </p:txBody>
      </p:sp>
      <p:pic>
        <p:nvPicPr>
          <p:cNvPr id="1229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39" y="1628800"/>
            <a:ext cx="4258869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672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576" y="345208"/>
            <a:ext cx="7290054" cy="1499616"/>
          </a:xfrm>
        </p:spPr>
        <p:txBody>
          <a:bodyPr>
            <a:normAutofit/>
          </a:bodyPr>
          <a:lstStyle/>
          <a:p>
            <a:r>
              <a:rPr lang="pl-PL" dirty="0" err="1"/>
              <a:t>Crowdsourcing</a:t>
            </a:r>
            <a:r>
              <a:rPr lang="pl-PL" dirty="0"/>
              <a:t> -co mogą wnieść kompletnie przeciętni ludzie?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11560" y="1844824"/>
            <a:ext cx="8303840" cy="5013176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l-PL" sz="2600" dirty="0"/>
              <a:t> potrzeby w zakresie usług lub informacji</a:t>
            </a:r>
          </a:p>
          <a:p>
            <a:pPr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l-PL" sz="2600" dirty="0"/>
              <a:t> rozwiązania graficzne nowej karty dań</a:t>
            </a:r>
          </a:p>
          <a:p>
            <a:pPr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l-PL" sz="2600" dirty="0"/>
              <a:t> skomponowanie palety barw w wystroju pomieszczeń</a:t>
            </a:r>
          </a:p>
          <a:p>
            <a:pPr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l-PL" sz="2600" dirty="0"/>
              <a:t> dobór lub aranżacja roślin w wystroju obiektu</a:t>
            </a:r>
          </a:p>
          <a:p>
            <a:pPr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l-PL" sz="2600" dirty="0"/>
              <a:t> pomysł na nowe usługi i udogodnienia („hotel przyjazny </a:t>
            </a:r>
          </a:p>
          <a:p>
            <a:pPr marL="0" indent="0">
              <a:spcAft>
                <a:spcPts val="0"/>
              </a:spcAft>
              <a:buNone/>
            </a:pPr>
            <a:r>
              <a:rPr lang="pl-PL" sz="2600" dirty="0"/>
              <a:t>    rodzinie”)</a:t>
            </a:r>
          </a:p>
          <a:p>
            <a:pPr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l-PL" sz="2600" dirty="0"/>
              <a:t> kombinacje usług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600" dirty="0"/>
              <a:t> postrzeganie otoczenia i oczekiwań zmian w gospodarstwie</a:t>
            </a:r>
          </a:p>
          <a:p>
            <a:pPr marL="0" indent="0" algn="r">
              <a:buNone/>
            </a:pPr>
            <a:endParaRPr lang="pl-PL" sz="600" dirty="0"/>
          </a:p>
          <a:p>
            <a:pPr marL="0" indent="0" algn="r">
              <a:buNone/>
            </a:pPr>
            <a:r>
              <a:rPr lang="pl-PL" sz="2600" dirty="0"/>
              <a:t>Akcja  #</a:t>
            </a:r>
            <a:r>
              <a:rPr lang="pl-PL" sz="2600" dirty="0" err="1"/>
              <a:t>makingcolorado</a:t>
            </a:r>
            <a:endParaRPr lang="pl-PL" sz="2600" dirty="0"/>
          </a:p>
          <a:p>
            <a:pPr marL="0" indent="0">
              <a:buNone/>
            </a:pPr>
            <a:endParaRPr lang="pl-PL" sz="2600" dirty="0"/>
          </a:p>
        </p:txBody>
      </p:sp>
    </p:spTree>
    <p:extLst>
      <p:ext uri="{BB962C8B-B14F-4D97-AF65-F5344CB8AC3E}">
        <p14:creationId xmlns:p14="http://schemas.microsoft.com/office/powerpoint/2010/main" val="367692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Monitoring mediów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1988840"/>
            <a:ext cx="8496944" cy="4869160"/>
          </a:xfrm>
        </p:spPr>
        <p:txBody>
          <a:bodyPr>
            <a:normAutofit/>
          </a:bodyPr>
          <a:lstStyle/>
          <a:p>
            <a:pPr algn="just"/>
            <a:r>
              <a:rPr lang="pl-PL" sz="2600" b="1" dirty="0"/>
              <a:t>Aktualizacja wyników w czasie rzeczywistym </a:t>
            </a:r>
            <a:r>
              <a:rPr lang="pl-PL" sz="2600" dirty="0"/>
              <a:t>(najlepiej co kilka minut, aby umożliwić szybką reakcję)</a:t>
            </a:r>
          </a:p>
          <a:p>
            <a:pPr algn="just"/>
            <a:r>
              <a:rPr lang="pl-PL" sz="2600" b="1" dirty="0"/>
              <a:t>Zasięg </a:t>
            </a:r>
            <a:r>
              <a:rPr lang="pl-PL" sz="2600" dirty="0"/>
              <a:t>(narzędzie powinno zbierać wirtualnie wszystkie wyniki pojawiające się w sieci w kontekście marki, produktu lub usługi)</a:t>
            </a:r>
          </a:p>
          <a:p>
            <a:pPr algn="just"/>
            <a:r>
              <a:rPr lang="pl-PL" sz="2600" b="1" dirty="0"/>
              <a:t>Źródła</a:t>
            </a:r>
            <a:r>
              <a:rPr lang="pl-PL" sz="2600" dirty="0"/>
              <a:t> (warto archiwizować informacje o źródle pochodzenia informacji, czyli o stronie, na której pojawił się wpis lub o autorze)</a:t>
            </a:r>
          </a:p>
          <a:p>
            <a:r>
              <a:rPr lang="pl-PL" sz="2600" b="1" dirty="0"/>
              <a:t>Analiza sentymentu </a:t>
            </a:r>
            <a:r>
              <a:rPr lang="pl-PL" sz="2600" dirty="0"/>
              <a:t>(zautomatyzowana analiza poziomu emocji związanego z wybranymi wypowiedziami. Skuteczność algorytmów sięga 60-70%).</a:t>
            </a:r>
          </a:p>
        </p:txBody>
      </p:sp>
    </p:spTree>
    <p:extLst>
      <p:ext uri="{BB962C8B-B14F-4D97-AF65-F5344CB8AC3E}">
        <p14:creationId xmlns:p14="http://schemas.microsoft.com/office/powerpoint/2010/main" val="352235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4094116"/>
            <a:ext cx="5054521" cy="2804752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8052376" cy="1499616"/>
          </a:xfrm>
        </p:spPr>
        <p:txBody>
          <a:bodyPr>
            <a:noAutofit/>
          </a:bodyPr>
          <a:lstStyle/>
          <a:p>
            <a:r>
              <a:rPr lang="en-US" sz="3600" dirty="0"/>
              <a:t>COBRA (consumer online brand related activities)</a:t>
            </a:r>
            <a:endParaRPr lang="pl-PL" sz="3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2084832"/>
            <a:ext cx="7776864" cy="408047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l-PL" sz="2800" dirty="0"/>
              <a:t> nie mów o sobie – spraw by inni mówili o Tobie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800" dirty="0"/>
              <a:t> bądź tam, gdzie trwa dyskusja – aktywnie bierz </a:t>
            </a:r>
          </a:p>
          <a:p>
            <a:pPr marL="0" indent="0">
              <a:buNone/>
            </a:pPr>
            <a:r>
              <a:rPr lang="pl-PL" sz="2800" dirty="0"/>
              <a:t>    w niej udział i przekonuj wiedzą a nie reklamą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800" dirty="0"/>
              <a:t> znajdź adwokatów marki (turyści, usługodawcy)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800" dirty="0"/>
              <a:t> monitoruj media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800" dirty="0"/>
              <a:t> optymalizuj działania</a:t>
            </a:r>
          </a:p>
          <a:p>
            <a:r>
              <a:rPr lang="pl-PL" sz="3600" b="1" dirty="0">
                <a:solidFill>
                  <a:srgbClr val="13498B"/>
                </a:solidFill>
              </a:rPr>
              <a:t>nie działaj sam</a:t>
            </a:r>
          </a:p>
        </p:txBody>
      </p:sp>
    </p:spTree>
    <p:extLst>
      <p:ext uri="{BB962C8B-B14F-4D97-AF65-F5344CB8AC3E}">
        <p14:creationId xmlns:p14="http://schemas.microsoft.com/office/powerpoint/2010/main" val="207132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1111099"/>
            <a:ext cx="7664968" cy="1143000"/>
          </a:xfrm>
        </p:spPr>
        <p:txBody>
          <a:bodyPr>
            <a:normAutofit/>
          </a:bodyPr>
          <a:lstStyle/>
          <a:p>
            <a:pPr algn="l"/>
            <a:r>
              <a:rPr lang="pl-PL" dirty="0"/>
              <a:t>Dziękuję za uwagę </a:t>
            </a:r>
            <a:r>
              <a:rPr lang="pl-PL" dirty="0">
                <a:sym typeface="Wingdings" pitchFamily="2" charset="2"/>
              </a:rPr>
              <a:t></a:t>
            </a:r>
            <a:endParaRPr lang="pl-PL" dirty="0"/>
          </a:p>
        </p:txBody>
      </p:sp>
      <p:sp>
        <p:nvSpPr>
          <p:cNvPr id="3" name="pole tekstowe 2"/>
          <p:cNvSpPr txBox="1"/>
          <p:nvPr/>
        </p:nvSpPr>
        <p:spPr>
          <a:xfrm>
            <a:off x="508363" y="4221088"/>
            <a:ext cx="58326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3600" dirty="0"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0"/>
                    </a:prstClr>
                  </a:innerShdw>
                </a:effectLst>
              </a:rPr>
              <a:t>Zapraszam do kontaktu </a:t>
            </a:r>
          </a:p>
          <a:p>
            <a:pPr algn="r"/>
            <a:r>
              <a:rPr lang="pl-PL" sz="3600" dirty="0"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0"/>
                    </a:prstClr>
                  </a:innerShdw>
                </a:effectLst>
              </a:rPr>
              <a:t>na </a:t>
            </a:r>
            <a:r>
              <a:rPr lang="pl-PL" sz="3600" dirty="0"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0"/>
                    </a:prstClr>
                  </a:innerShdw>
                </a:effectLst>
                <a:hlinkClick r:id="rId2"/>
              </a:rPr>
              <a:t>FB</a:t>
            </a:r>
            <a:r>
              <a:rPr lang="pl-PL" sz="3600" dirty="0"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0"/>
                    </a:prstClr>
                  </a:innerShdw>
                </a:effectLst>
              </a:rPr>
              <a:t> i na</a:t>
            </a:r>
          </a:p>
          <a:p>
            <a:pPr algn="r"/>
            <a:r>
              <a:rPr lang="pl-PL" sz="3600" dirty="0"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0"/>
                    </a:prstClr>
                  </a:innerShdw>
                </a:effectLst>
                <a:hlinkClick r:id="rId3"/>
              </a:rPr>
              <a:t>www.kachniewska.net</a:t>
            </a:r>
            <a:endParaRPr lang="pl-PL" sz="3600" dirty="0">
              <a:solidFill>
                <a:schemeClr val="tx2">
                  <a:lumMod val="75000"/>
                </a:schemeClr>
              </a:solidFill>
              <a:effectLst>
                <a:innerShdw blurRad="63500" dist="50800" dir="13500000">
                  <a:prstClr val="black">
                    <a:alpha val="0"/>
                  </a:prstClr>
                </a:innerShdw>
              </a:effectLst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9915"/>
            <a:ext cx="23245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16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0200" y="4653136"/>
            <a:ext cx="3233800" cy="22048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692696"/>
            <a:ext cx="7315200" cy="936104"/>
          </a:xfrm>
        </p:spPr>
        <p:txBody>
          <a:bodyPr>
            <a:normAutofit/>
          </a:bodyPr>
          <a:lstStyle/>
          <a:p>
            <a:r>
              <a:rPr lang="pl-PL" dirty="0"/>
              <a:t>Prosument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961456"/>
            <a:ext cx="7946835" cy="4896544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2700" b="1" dirty="0"/>
              <a:t> poszukuje </a:t>
            </a:r>
            <a:r>
              <a:rPr lang="pl-PL" sz="2700" dirty="0"/>
              <a:t>szerokiej wiedzy o produktach  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2700" dirty="0"/>
              <a:t> wiedzę chętnie </a:t>
            </a:r>
            <a:r>
              <a:rPr lang="pl-PL" sz="2700" b="1" dirty="0"/>
              <a:t>przekazuje</a:t>
            </a:r>
            <a:r>
              <a:rPr lang="pl-PL" sz="2700" dirty="0"/>
              <a:t> innym (i umie to robić!)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2700" dirty="0"/>
              <a:t> świadomie podejmuje decyzje zakupowe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2700" dirty="0"/>
              <a:t> jest coraz bardziej </a:t>
            </a:r>
            <a:r>
              <a:rPr lang="pl-PL" sz="2700" b="1" dirty="0"/>
              <a:t>ostrożny</a:t>
            </a:r>
            <a:r>
              <a:rPr lang="pl-PL" sz="2700" dirty="0"/>
              <a:t> w odbiorze informacji 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2700" dirty="0"/>
              <a:t> ceni sobie możliwość </a:t>
            </a:r>
            <a:r>
              <a:rPr lang="pl-PL" sz="2700" b="1" dirty="0"/>
              <a:t>kontroli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2700" dirty="0"/>
              <a:t> jest aktywny, samodzielny, ciekawy i dociekliwy</a:t>
            </a:r>
          </a:p>
          <a:p>
            <a:pPr lvl="0"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2700" dirty="0"/>
              <a:t> lubi być </a:t>
            </a:r>
            <a:r>
              <a:rPr lang="pl-PL" sz="2700" b="1" dirty="0"/>
              <a:t>współtwórcą</a:t>
            </a:r>
            <a:r>
              <a:rPr lang="pl-PL" sz="2700" dirty="0"/>
              <a:t> i współuczestnikiem </a:t>
            </a:r>
          </a:p>
          <a:p>
            <a:pPr lvl="0"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2700" b="1" dirty="0"/>
              <a:t> dzieli się </a:t>
            </a:r>
            <a:r>
              <a:rPr lang="pl-PL" sz="2700" dirty="0"/>
              <a:t>tym, co ważne i nieważne…</a:t>
            </a:r>
          </a:p>
          <a:p>
            <a:pPr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pl-PL" sz="2700" dirty="0"/>
          </a:p>
        </p:txBody>
      </p:sp>
    </p:spTree>
    <p:extLst>
      <p:ext uri="{BB962C8B-B14F-4D97-AF65-F5344CB8AC3E}">
        <p14:creationId xmlns:p14="http://schemas.microsoft.com/office/powerpoint/2010/main" val="177134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528" y="4140523"/>
            <a:ext cx="2736304" cy="2736304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7290054" cy="995560"/>
          </a:xfrm>
        </p:spPr>
        <p:txBody>
          <a:bodyPr/>
          <a:lstStyle/>
          <a:p>
            <a:r>
              <a:rPr lang="pl-PL" dirty="0"/>
              <a:t>Czego oczekują „dzieci sieci”?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71600" y="1916832"/>
            <a:ext cx="7920880" cy="468052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l-PL" sz="3200" dirty="0"/>
              <a:t> interakcji i zaangażowania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3200" dirty="0"/>
              <a:t> swobody wypowiedzi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3200" dirty="0"/>
              <a:t> dużej dawki zabawy i rywalizacji (</a:t>
            </a:r>
            <a:r>
              <a:rPr lang="pl-PL" sz="3200" i="1" dirty="0" err="1"/>
              <a:t>funware</a:t>
            </a:r>
            <a:r>
              <a:rPr lang="pl-PL" sz="3200" dirty="0"/>
              <a:t>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3200" dirty="0"/>
              <a:t>nieustannych nowości i emocji</a:t>
            </a:r>
          </a:p>
          <a:p>
            <a:pPr marL="0" indent="0" algn="r">
              <a:buNone/>
            </a:pPr>
            <a:endParaRPr lang="pl-PL" sz="3200" dirty="0"/>
          </a:p>
          <a:p>
            <a:pPr marL="0" indent="0" algn="r">
              <a:buNone/>
            </a:pPr>
            <a:r>
              <a:rPr lang="pl-PL" sz="3200" dirty="0"/>
              <a:t>Czy jesteś w stanie im to zapewnić?</a:t>
            </a:r>
          </a:p>
          <a:p>
            <a:pPr marL="0" indent="0">
              <a:buNone/>
            </a:pPr>
            <a:endParaRPr lang="pl-PL" sz="1800" dirty="0"/>
          </a:p>
        </p:txBody>
      </p:sp>
    </p:spTree>
    <p:extLst>
      <p:ext uri="{BB962C8B-B14F-4D97-AF65-F5344CB8AC3E}">
        <p14:creationId xmlns:p14="http://schemas.microsoft.com/office/powerpoint/2010/main" val="332965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151" y="4735411"/>
            <a:ext cx="3189683" cy="2122589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91477" y="824299"/>
            <a:ext cx="7290054" cy="993216"/>
          </a:xfrm>
        </p:spPr>
        <p:txBody>
          <a:bodyPr>
            <a:normAutofit/>
          </a:bodyPr>
          <a:lstStyle/>
          <a:p>
            <a:r>
              <a:rPr lang="pl-PL" dirty="0"/>
              <a:t>Media społecznościowe (MS)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91477" y="2420888"/>
            <a:ext cx="7724940" cy="3744416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pl-PL" sz="3200" dirty="0"/>
              <a:t>grupa aplikacji internetowych bazujących na  </a:t>
            </a:r>
            <a:r>
              <a:rPr lang="pl-PL" sz="3200" b="1" dirty="0">
                <a:solidFill>
                  <a:srgbClr val="1F38B3"/>
                </a:solidFill>
              </a:rPr>
              <a:t>ideologicznych i technologicznych podstawach Web 2.0</a:t>
            </a:r>
            <a:r>
              <a:rPr lang="pl-PL" sz="3200" dirty="0"/>
              <a:t>, które umożliwiają tworzenie i wymianę wygenerowanych przez użytkowników treści</a:t>
            </a:r>
          </a:p>
          <a:p>
            <a:pPr marL="0" indent="0">
              <a:buNone/>
            </a:pPr>
            <a:endParaRPr lang="pl-PL" sz="1800" dirty="0"/>
          </a:p>
        </p:txBody>
      </p:sp>
    </p:spTree>
    <p:extLst>
      <p:ext uri="{BB962C8B-B14F-4D97-AF65-F5344CB8AC3E}">
        <p14:creationId xmlns:p14="http://schemas.microsoft.com/office/powerpoint/2010/main" val="99109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784" y="0"/>
            <a:ext cx="917478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lipsa 1"/>
          <p:cNvSpPr/>
          <p:nvPr/>
        </p:nvSpPr>
        <p:spPr>
          <a:xfrm>
            <a:off x="4139952" y="3140968"/>
            <a:ext cx="648072" cy="50405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539552" y="6093296"/>
            <a:ext cx="9361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rgbClr val="769F11"/>
                  </a:solidFill>
                </a:ln>
                <a:solidFill>
                  <a:prstClr val="black"/>
                </a:solidFill>
              </a:rPr>
              <a:t>angażuj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2051720" y="6061030"/>
            <a:ext cx="9361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ln>
                  <a:solidFill>
                    <a:srgbClr val="769F11"/>
                  </a:solidFill>
                </a:ln>
                <a:solidFill>
                  <a:prstClr val="black"/>
                </a:solidFill>
              </a:rPr>
              <a:t>twórz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3601182" y="6056540"/>
            <a:ext cx="10775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rgbClr val="769F11"/>
                  </a:solidFill>
                </a:ln>
                <a:solidFill>
                  <a:prstClr val="black"/>
                </a:solidFill>
              </a:rPr>
              <a:t>dyskutuj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5220072" y="6056540"/>
            <a:ext cx="9361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rgbClr val="769F11"/>
                  </a:solidFill>
                </a:ln>
                <a:solidFill>
                  <a:prstClr val="black"/>
                </a:solidFill>
              </a:rPr>
              <a:t>promuj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6444208" y="6056540"/>
            <a:ext cx="122413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ln>
                  <a:solidFill>
                    <a:srgbClr val="769F11"/>
                  </a:solidFill>
                </a:ln>
                <a:solidFill>
                  <a:prstClr val="black"/>
                </a:solidFill>
              </a:rPr>
              <a:t>analizuj</a:t>
            </a:r>
          </a:p>
        </p:txBody>
      </p:sp>
      <p:sp>
        <p:nvSpPr>
          <p:cNvPr id="4" name="Prostokąt 3"/>
          <p:cNvSpPr/>
          <p:nvPr/>
        </p:nvSpPr>
        <p:spPr>
          <a:xfrm>
            <a:off x="7812360" y="5949280"/>
            <a:ext cx="1331640" cy="90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7439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0610" y="0"/>
            <a:ext cx="7781790" cy="760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960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5875" y="4185132"/>
            <a:ext cx="4048125" cy="268605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7290054" cy="1080120"/>
          </a:xfrm>
        </p:spPr>
        <p:txBody>
          <a:bodyPr>
            <a:normAutofit/>
          </a:bodyPr>
          <a:lstStyle/>
          <a:p>
            <a:r>
              <a:rPr lang="pl-PL" dirty="0"/>
              <a:t>Nie myl SM z punktem sprzedaży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55575" y="1772816"/>
            <a:ext cx="8159823" cy="4219826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l-PL" sz="2800" dirty="0"/>
              <a:t> portale społecznościowe służą nawiązaniu relacji,  </a:t>
            </a:r>
          </a:p>
          <a:p>
            <a:pPr marL="0" indent="0">
              <a:buNone/>
            </a:pPr>
            <a:r>
              <a:rPr lang="pl-PL" sz="2800" dirty="0"/>
              <a:t>    analizie potrzeb i szukaniu najwierniejszych </a:t>
            </a:r>
          </a:p>
          <a:p>
            <a:pPr marL="0" indent="0">
              <a:buNone/>
            </a:pPr>
            <a:r>
              <a:rPr lang="pl-PL" sz="2800" dirty="0"/>
              <a:t>    „promotorów” marki, a nie na nachalnej sprzedaży!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800" dirty="0"/>
              <a:t> wyróżnienie się z ich pomocą jest coraz trudniejsze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800" dirty="0"/>
              <a:t> kopiowanie cudzych pomysłów rzadko przynosi efekt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800" dirty="0"/>
              <a:t> piętnowanie sprzedawców!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800" dirty="0"/>
              <a:t> żałosne „</a:t>
            </a:r>
            <a:r>
              <a:rPr lang="pl-PL" sz="2800" dirty="0" err="1"/>
              <a:t>biedalajki</a:t>
            </a:r>
            <a:r>
              <a:rPr lang="pl-PL" sz="2800" dirty="0"/>
              <a:t>” </a:t>
            </a:r>
          </a:p>
          <a:p>
            <a:pPr marL="0" indent="0">
              <a:buNone/>
            </a:pPr>
            <a:r>
              <a:rPr lang="pl-PL" sz="2800" dirty="0"/>
              <a:t>    (nie ośmieszajmy się!)</a:t>
            </a:r>
          </a:p>
          <a:p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377011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Mod">
  <a:themeElements>
    <a:clrScheme name="Mod">
      <a:dk1>
        <a:sysClr val="windowText" lastClr="000000"/>
      </a:dk1>
      <a:lt1>
        <a:sysClr val="window" lastClr="FFFFFF"/>
      </a:lt1>
      <a:dk2>
        <a:srgbClr val="065218"/>
      </a:dk2>
      <a:lt2>
        <a:srgbClr val="EDF3AE"/>
      </a:lt2>
      <a:accent1>
        <a:srgbClr val="8FCB17"/>
      </a:accent1>
      <a:accent2>
        <a:srgbClr val="769F11"/>
      </a:accent2>
      <a:accent3>
        <a:srgbClr val="D4E336"/>
      </a:accent3>
      <a:accent4>
        <a:srgbClr val="0C8228"/>
      </a:accent4>
      <a:accent5>
        <a:srgbClr val="C0EDA8"/>
      </a:accent5>
      <a:accent6>
        <a:srgbClr val="3B4F18"/>
      </a:accent6>
      <a:hlink>
        <a:srgbClr val="0A6A21"/>
      </a:hlink>
      <a:folHlink>
        <a:srgbClr val="406EA5"/>
      </a:folHlink>
    </a:clrScheme>
    <a:fontScheme name="Mod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od">
      <a:fillStyleLst>
        <a:solidFill>
          <a:schemeClr val="phClr"/>
        </a:solidFill>
        <a:solidFill>
          <a:schemeClr val="phClr">
            <a:tint val="80000"/>
          </a:schemeClr>
        </a:solidFill>
        <a:solidFill>
          <a:schemeClr val="phClr">
            <a:shade val="30000"/>
            <a:satMod val="150000"/>
          </a:schemeClr>
        </a:solidFill>
      </a:fillStyleLst>
      <a:lnStyleLst>
        <a:ln w="9525" cap="flat" cmpd="sng" algn="ctr">
          <a:solidFill>
            <a:schemeClr val="phClr">
              <a:tint val="90000"/>
              <a:satMod val="105000"/>
            </a:schemeClr>
          </a:solidFill>
          <a:prstDash val="solid"/>
        </a:ln>
        <a:ln w="50800" cap="flat" cmpd="sng" algn="ctr">
          <a:solidFill>
            <a:schemeClr val="phClr">
              <a:tint val="90000"/>
            </a:schemeClr>
          </a:solidFill>
          <a:prstDash val="solid"/>
        </a:ln>
        <a:ln w="76200" cap="flat" cmpd="dbl" algn="ctr">
          <a:solidFill>
            <a:schemeClr val="phClr">
              <a:tint val="9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76200" dist="25400" dir="5400000" sx="101000" sy="101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50800" dir="5400000" sx="101000" sy="101000" rotWithShape="0">
              <a:srgbClr val="000000">
                <a:alpha val="50000"/>
              </a:srgbClr>
            </a:outerShdw>
            <a:reflection blurRad="12700" stA="30000" endPos="30000" dist="50800" dir="5400000" sy="-100000" rotWithShape="0"/>
          </a:effectLst>
          <a:scene3d>
            <a:camera prst="orthographicFront">
              <a:rot lat="0" lon="0" rev="0"/>
            </a:camera>
            <a:lightRig rig="twoPt" dir="t">
              <a:rot lat="0" lon="0" rev="5400000"/>
            </a:lightRig>
          </a:scene3d>
          <a:sp3d prstMaterial="softmetal">
            <a:bevelT w="63500" h="25400" prst="coolSlant"/>
          </a:sp3d>
        </a:effectStyle>
      </a:effectStyleLst>
      <a:bgFillStyleLst>
        <a:solidFill>
          <a:schemeClr val="phClr">
            <a:satMod val="125000"/>
          </a:schemeClr>
        </a:solidFill>
        <a:solidFill>
          <a:schemeClr val="phClr">
            <a:shade val="30000"/>
            <a:satMod val="150000"/>
          </a:schemeClr>
        </a:solidFill>
        <a:gradFill>
          <a:gsLst>
            <a:gs pos="0">
              <a:schemeClr val="phClr">
                <a:tint val="100000"/>
                <a:shade val="80000"/>
                <a:satMod val="135000"/>
              </a:schemeClr>
            </a:gs>
            <a:gs pos="55000">
              <a:schemeClr val="phClr">
                <a:tint val="70000"/>
                <a:shade val="100000"/>
                <a:satMod val="150000"/>
              </a:schemeClr>
            </a:gs>
            <a:gs pos="100000">
              <a:schemeClr val="phClr">
                <a:tint val="70000"/>
                <a:shade val="100000"/>
                <a:satMod val="15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Integralny">
  <a:themeElements>
    <a:clrScheme name="Integralny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ny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ny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4.xml><?xml version="1.0" encoding="utf-8"?>
<a:theme xmlns:a="http://schemas.openxmlformats.org/drawingml/2006/main" name="Jon">
  <a:themeElements>
    <a:clrScheme name="J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J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J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A381F9B-5651-4F4B-BA44-C72C3A14E1C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PresentationPro_GlowingTechVideo</Template>
  <TotalTime>0</TotalTime>
  <Words>1072</Words>
  <Application>Microsoft Office PowerPoint</Application>
  <PresentationFormat>Pokaz na ekranie (4:3)</PresentationFormat>
  <Paragraphs>165</Paragraphs>
  <Slides>36</Slides>
  <Notes>3</Notes>
  <HiddenSlides>0</HiddenSlides>
  <MMClips>0</MMClips>
  <ScaleCrop>false</ScaleCrop>
  <HeadingPairs>
    <vt:vector size="6" baseType="variant">
      <vt:variant>
        <vt:lpstr>Używane czcionki</vt:lpstr>
      </vt:variant>
      <vt:variant>
        <vt:i4>11</vt:i4>
      </vt:variant>
      <vt:variant>
        <vt:lpstr>Motyw</vt:lpstr>
      </vt:variant>
      <vt:variant>
        <vt:i4>4</vt:i4>
      </vt:variant>
      <vt:variant>
        <vt:lpstr>Tytuły slajdów</vt:lpstr>
      </vt:variant>
      <vt:variant>
        <vt:i4>36</vt:i4>
      </vt:variant>
    </vt:vector>
  </HeadingPairs>
  <TitlesOfParts>
    <vt:vector size="51" baseType="lpstr">
      <vt:lpstr>SimSun</vt:lpstr>
      <vt:lpstr>Arial</vt:lpstr>
      <vt:lpstr>Calibri</vt:lpstr>
      <vt:lpstr>Century Gothic</vt:lpstr>
      <vt:lpstr>Courier New</vt:lpstr>
      <vt:lpstr>Times New Roman</vt:lpstr>
      <vt:lpstr>Trebuchet MS</vt:lpstr>
      <vt:lpstr>Tw Cen MT</vt:lpstr>
      <vt:lpstr>Tw Cen MT Condensed</vt:lpstr>
      <vt:lpstr>Wingdings</vt:lpstr>
      <vt:lpstr>Wingdings 3</vt:lpstr>
      <vt:lpstr>Mod</vt:lpstr>
      <vt:lpstr>1_Motyw pakietu Office</vt:lpstr>
      <vt:lpstr>Integralny</vt:lpstr>
      <vt:lpstr>Jon</vt:lpstr>
      <vt:lpstr>Jak nowe media zmieniły filozofię myślenia o komunikacji marketingowej</vt:lpstr>
      <vt:lpstr>Nowi nabywcy – nowa komunikacja</vt:lpstr>
      <vt:lpstr>Konsument czy prosument?</vt:lpstr>
      <vt:lpstr>Prosument</vt:lpstr>
      <vt:lpstr>Czego oczekują „dzieci sieci”?</vt:lpstr>
      <vt:lpstr>Media społecznościowe (MS) </vt:lpstr>
      <vt:lpstr>Prezentacja programu PowerPoint</vt:lpstr>
      <vt:lpstr>Prezentacja programu PowerPoint</vt:lpstr>
      <vt:lpstr>Nie myl SM z punktem sprzedaży</vt:lpstr>
      <vt:lpstr>Paradygmat marketingu SM</vt:lpstr>
      <vt:lpstr>Prezentacja programu PowerPoint</vt:lpstr>
      <vt:lpstr>„Ambasadorzy” Obermutten</vt:lpstr>
      <vt:lpstr>Opłacać czy pozyskiwać?</vt:lpstr>
      <vt:lpstr>Niestety fanpage to już żadna nowość…</vt:lpstr>
      <vt:lpstr>„Podaj dalej” jako wirus marketingowy</vt:lpstr>
      <vt:lpstr>Content marketing  (nie mówić, lecz rozmawiać)</vt:lpstr>
      <vt:lpstr>Portal podróżniczy ixigo (lifehacking)</vt:lpstr>
      <vt:lpstr>Rozbaw mnie…</vt:lpstr>
      <vt:lpstr>Ponad 2 mln obserwujących!   (#seeAustralia)</vt:lpstr>
      <vt:lpstr>Szum w blogosferze</vt:lpstr>
      <vt:lpstr>gdzie znaleźć bloggera?</vt:lpstr>
      <vt:lpstr>Reklama natywna</vt:lpstr>
      <vt:lpstr>CM w e-biznesie</vt:lpstr>
      <vt:lpstr>Czy Twoi klienci znają # Twojej marki?</vt:lpstr>
      <vt:lpstr>Prezentacja programu PowerPoint</vt:lpstr>
      <vt:lpstr>Prezentacja programu PowerPoint</vt:lpstr>
      <vt:lpstr># jako link do kampanii</vt:lpstr>
      <vt:lpstr>Hashtagi jako waluta   (Marc Jacobs)</vt:lpstr>
      <vt:lpstr>Prezentacja programu PowerPoint</vt:lpstr>
      <vt:lpstr>Prezentacja programu PowerPoint</vt:lpstr>
      <vt:lpstr>Turystyka w MS</vt:lpstr>
      <vt:lpstr>Travelplanet.pl</vt:lpstr>
      <vt:lpstr>Crowdsourcing -co mogą wnieść kompletnie przeciętni ludzie?</vt:lpstr>
      <vt:lpstr>Monitoring mediów</vt:lpstr>
      <vt:lpstr>COBRA (consumer online brand related activities)</vt:lpstr>
      <vt:lpstr>Dziękuję za uwagę 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2012-02-26T09:15:14Z</dcterms:created>
  <dcterms:modified xsi:type="dcterms:W3CDTF">2016-04-07T18:03:27Z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TC018813529991</vt:lpwstr>
  </property>
</Properties>
</file>